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901" r:id="rId5"/>
    <p:sldId id="1845" r:id="rId6"/>
    <p:sldId id="1846" r:id="rId7"/>
    <p:sldId id="1847" r:id="rId8"/>
    <p:sldId id="1848" r:id="rId9"/>
    <p:sldId id="1849" r:id="rId10"/>
    <p:sldId id="1850" r:id="rId11"/>
    <p:sldId id="1851" r:id="rId12"/>
    <p:sldId id="1852" r:id="rId1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7820D"/>
    <a:srgbClr val="3C5CE4"/>
    <a:srgbClr val="D24E51"/>
    <a:srgbClr val="9933FF"/>
    <a:srgbClr val="21FF5B"/>
    <a:srgbClr val="D0508A"/>
    <a:srgbClr val="FF3300"/>
    <a:srgbClr val="0000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0" autoAdjust="0"/>
    <p:restoredTop sz="94434" autoAdjust="0"/>
  </p:normalViewPr>
  <p:slideViewPr>
    <p:cSldViewPr>
      <p:cViewPr varScale="1">
        <p:scale>
          <a:sx n="72" d="100"/>
          <a:sy n="72" d="100"/>
        </p:scale>
        <p:origin x="12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ASECOLDA\Defunciones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s-MX" sz="17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MX" sz="17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CAUSAS DE MORTALIDAD</a:t>
            </a:r>
          </a:p>
        </c:rich>
      </c:tx>
      <c:overlay val="1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'Hoja1 (2)'!$AC$5</c:f>
              <c:strCache>
                <c:ptCount val="1"/>
                <c:pt idx="0">
                  <c:v>1997-1999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(2)'!$AB$6:$AB$8</c:f>
              <c:strCache>
                <c:ptCount val="3"/>
                <c:pt idx="0">
                  <c:v>Causas externas de morbilidad y de mortalidad</c:v>
                </c:pt>
                <c:pt idx="1">
                  <c:v>Ciertas enfermedades infecciosas y parasitarias</c:v>
                </c:pt>
                <c:pt idx="2">
                  <c:v>Neoplasias</c:v>
                </c:pt>
              </c:strCache>
            </c:strRef>
          </c:cat>
          <c:val>
            <c:numRef>
              <c:f>'Hoja1 (2)'!$AC$6:$AC$8</c:f>
              <c:numCache>
                <c:formatCode>0.0</c:formatCode>
                <c:ptCount val="3"/>
                <c:pt idx="0">
                  <c:v>36.810242727728117</c:v>
                </c:pt>
                <c:pt idx="1">
                  <c:v>1.3975035204148867</c:v>
                </c:pt>
                <c:pt idx="2">
                  <c:v>1.0093080980774183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31-42C3-A0AE-0159F295712F}"/>
            </c:ext>
          </c:extLst>
        </c:ser>
        <c:ser>
          <c:idx val="1"/>
          <c:order val="1"/>
          <c:tx>
            <c:strRef>
              <c:f>'Hoja1 (2)'!$AD$5</c:f>
              <c:strCache>
                <c:ptCount val="1"/>
                <c:pt idx="0">
                  <c:v>2012-2014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(2)'!$AB$6:$AB$8</c:f>
              <c:strCache>
                <c:ptCount val="3"/>
                <c:pt idx="0">
                  <c:v>Causas externas de morbilidad y de mortalidad</c:v>
                </c:pt>
                <c:pt idx="1">
                  <c:v>Ciertas enfermedades infecciosas y parasitarias</c:v>
                </c:pt>
                <c:pt idx="2">
                  <c:v>Neoplasias</c:v>
                </c:pt>
              </c:strCache>
            </c:strRef>
          </c:cat>
          <c:val>
            <c:numRef>
              <c:f>'Hoja1 (2)'!$AD$6:$AD$8</c:f>
              <c:numCache>
                <c:formatCode>0.0</c:formatCode>
                <c:ptCount val="3"/>
                <c:pt idx="0">
                  <c:v>18.6829097048082</c:v>
                </c:pt>
                <c:pt idx="1">
                  <c:v>0.99364988967130408</c:v>
                </c:pt>
                <c:pt idx="2">
                  <c:v>0.99364988967130408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31-42C3-A0AE-0159F295712F}"/>
            </c:ext>
          </c:extLst>
        </c:ser>
        <c:ser>
          <c:idx val="2"/>
          <c:order val="2"/>
          <c:tx>
            <c:strRef>
              <c:f>'Hoja1 (2)'!$AE$5</c:f>
              <c:strCache>
                <c:ptCount val="1"/>
                <c:pt idx="0">
                  <c:v>Variación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1.8691588785046728E-2"/>
                  <c:y val="4.54287255489721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131-42C3-A0AE-0159F295712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(2)'!$AB$6:$AB$8</c:f>
              <c:strCache>
                <c:ptCount val="3"/>
                <c:pt idx="0">
                  <c:v>Causas externas de morbilidad y de mortalidad</c:v>
                </c:pt>
                <c:pt idx="1">
                  <c:v>Ciertas enfermedades infecciosas y parasitarias</c:v>
                </c:pt>
                <c:pt idx="2">
                  <c:v>Neoplasias</c:v>
                </c:pt>
              </c:strCache>
            </c:strRef>
          </c:cat>
          <c:val>
            <c:numRef>
              <c:f>'Hoja1 (2)'!$AE$6:$AE$8</c:f>
              <c:numCache>
                <c:formatCode>0.0</c:formatCode>
                <c:ptCount val="3"/>
                <c:pt idx="0">
                  <c:v>-49.245350423253555</c:v>
                </c:pt>
                <c:pt idx="1">
                  <c:v>-28.898219206180443</c:v>
                </c:pt>
                <c:pt idx="2">
                  <c:v>-1.5513804393267772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31-42C3-A0AE-0159F29571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315072"/>
        <c:axId val="163493376"/>
      </c:barChart>
      <c:catAx>
        <c:axId val="163315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ES"/>
          </a:p>
        </c:txPr>
        <c:crossAx val="163493376"/>
        <c:crosses val="autoZero"/>
        <c:auto val="1"/>
        <c:lblAlgn val="ctr"/>
        <c:lblOffset val="100"/>
        <c:noMultiLvlLbl val="0"/>
      </c:catAx>
      <c:valAx>
        <c:axId val="16349337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" sourceLinked="1"/>
        <c:majorTickMark val="out"/>
        <c:minorTickMark val="none"/>
        <c:tickLblPos val="nextTo"/>
        <c:crossAx val="1633150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(2)'!$AB$234</c:f>
              <c:strCache>
                <c:ptCount val="1"/>
                <c:pt idx="0">
                  <c:v>Agresiones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(2)'!$AB$229</c:f>
              <c:strCache>
                <c:ptCount val="1"/>
                <c:pt idx="0">
                  <c:v>Causas externas de morbilidad y de mortalidad</c:v>
                </c:pt>
              </c:strCache>
            </c:strRef>
          </c:cat>
          <c:val>
            <c:numRef>
              <c:f>'Hoja1 (2)'!$AB$234:$AC$234</c:f>
              <c:numCache>
                <c:formatCode>0.0</c:formatCode>
                <c:ptCount val="2"/>
                <c:pt idx="0" formatCode="@">
                  <c:v>0</c:v>
                </c:pt>
                <c:pt idx="1">
                  <c:v>-16.428530877065889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20-431E-BFF1-F2230097F204}"/>
            </c:ext>
          </c:extLst>
        </c:ser>
        <c:ser>
          <c:idx val="1"/>
          <c:order val="1"/>
          <c:tx>
            <c:strRef>
              <c:f>'Hoja1 (2)'!$AB$235</c:f>
              <c:strCache>
                <c:ptCount val="1"/>
                <c:pt idx="0">
                  <c:v>Eventos de intención no determinada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(2)'!$AB$229</c:f>
              <c:strCache>
                <c:ptCount val="1"/>
                <c:pt idx="0">
                  <c:v>Causas externas de morbilidad y de mortalidad</c:v>
                </c:pt>
              </c:strCache>
            </c:strRef>
          </c:cat>
          <c:val>
            <c:numRef>
              <c:f>'Hoja1 (2)'!$AB$235:$AC$235</c:f>
              <c:numCache>
                <c:formatCode>0.0</c:formatCode>
                <c:ptCount val="2"/>
                <c:pt idx="0" formatCode="@">
                  <c:v>0</c:v>
                </c:pt>
                <c:pt idx="1">
                  <c:v>-4.0538058292374082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20-431E-BFF1-F2230097F204}"/>
            </c:ext>
          </c:extLst>
        </c:ser>
        <c:ser>
          <c:idx val="2"/>
          <c:order val="2"/>
          <c:invertIfNegative val="0"/>
          <c:cat>
            <c:strRef>
              <c:f>'Hoja1 (2)'!$AB$229</c:f>
              <c:strCache>
                <c:ptCount val="1"/>
                <c:pt idx="0">
                  <c:v>Causas externas de morbilidad y de mortalidad</c:v>
                </c:pt>
              </c:strCache>
            </c:strRef>
          </c:cat>
          <c:val>
            <c:numRef>
              <c:f>'Hoja1 (2)'!$AB$236:$AC$236</c:f>
              <c:numCache>
                <c:formatCode>0.0</c:formatCode>
                <c:ptCount val="2"/>
                <c:pt idx="1">
                  <c:v>-17.479445714359027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20-431E-BFF1-F2230097F2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3773952"/>
        <c:axId val="113972736"/>
      </c:barChart>
      <c:catAx>
        <c:axId val="113773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3972736"/>
        <c:crosses val="autoZero"/>
        <c:auto val="1"/>
        <c:lblAlgn val="ctr"/>
        <c:lblOffset val="100"/>
        <c:noMultiLvlLbl val="0"/>
      </c:catAx>
      <c:valAx>
        <c:axId val="11397273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113773952"/>
        <c:crosses val="autoZero"/>
        <c:crossBetween val="between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61447922134733157"/>
          <c:y val="0.36978492271799362"/>
          <c:w val="0.34107633420822397"/>
          <c:h val="0.26043015456401281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(2)'!$AB$238</c:f>
              <c:strCache>
                <c:ptCount val="1"/>
                <c:pt idx="0">
                  <c:v>Edema, proteinuria y trastornos hipertensivos en el embarazo, el parto y el puerperio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(2)'!$AB$230</c:f>
              <c:strCache>
                <c:ptCount val="1"/>
                <c:pt idx="0">
                  <c:v>Embarazo, parto y puerperio</c:v>
                </c:pt>
              </c:strCache>
            </c:strRef>
          </c:cat>
          <c:val>
            <c:numRef>
              <c:f>'Hoja1 (2)'!$AB$238:$AC$238</c:f>
              <c:numCache>
                <c:formatCode>0.0</c:formatCode>
                <c:ptCount val="2"/>
                <c:pt idx="0" formatCode="@">
                  <c:v>0</c:v>
                </c:pt>
                <c:pt idx="1">
                  <c:v>-20.452792748093962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BC-4608-8C32-D6A27B654DEC}"/>
            </c:ext>
          </c:extLst>
        </c:ser>
        <c:ser>
          <c:idx val="1"/>
          <c:order val="1"/>
          <c:tx>
            <c:strRef>
              <c:f>'Hoja1 (2)'!$AB$239</c:f>
              <c:strCache>
                <c:ptCount val="1"/>
                <c:pt idx="0">
                  <c:v>Complicaciones del trabajo de parto y del parto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(2)'!$AB$230</c:f>
              <c:strCache>
                <c:ptCount val="1"/>
                <c:pt idx="0">
                  <c:v>Embarazo, parto y puerperio</c:v>
                </c:pt>
              </c:strCache>
            </c:strRef>
          </c:cat>
          <c:val>
            <c:numRef>
              <c:f>'Hoja1 (2)'!$AB$239:$AC$239</c:f>
              <c:numCache>
                <c:formatCode>0.0</c:formatCode>
                <c:ptCount val="2"/>
                <c:pt idx="0" formatCode="@">
                  <c:v>0</c:v>
                </c:pt>
                <c:pt idx="1">
                  <c:v>-7.8115143097219262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BC-4608-8C32-D6A27B654DEC}"/>
            </c:ext>
          </c:extLst>
        </c:ser>
        <c:ser>
          <c:idx val="2"/>
          <c:order val="2"/>
          <c:invertIfNegative val="0"/>
          <c:cat>
            <c:strRef>
              <c:f>'Hoja1 (2)'!$AB$230</c:f>
              <c:strCache>
                <c:ptCount val="1"/>
                <c:pt idx="0">
                  <c:v>Embarazo, parto y puerperio</c:v>
                </c:pt>
              </c:strCache>
            </c:strRef>
          </c:cat>
          <c:val>
            <c:numRef>
              <c:f>'Hoja1 (2)'!$AB$240:$AC$240</c:f>
              <c:numCache>
                <c:formatCode>0.0</c:formatCode>
                <c:ptCount val="2"/>
                <c:pt idx="1">
                  <c:v>-5.3963456045071005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BC-4608-8C32-D6A27B654D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4800000"/>
        <c:axId val="204802304"/>
      </c:barChart>
      <c:catAx>
        <c:axId val="204800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4802304"/>
        <c:crosses val="autoZero"/>
        <c:auto val="1"/>
        <c:lblAlgn val="ctr"/>
        <c:lblOffset val="100"/>
        <c:noMultiLvlLbl val="0"/>
      </c:catAx>
      <c:valAx>
        <c:axId val="20480230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204800000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(2)'!$AB$243</c:f>
              <c:strCache>
                <c:ptCount val="1"/>
                <c:pt idx="0">
                  <c:v>Tumores (neoplasias) de comportamiento incierto o desconocido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(2)'!$AB$231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(2)'!$AB$243:$AC$243</c:f>
              <c:numCache>
                <c:formatCode>0.0</c:formatCode>
                <c:ptCount val="2"/>
                <c:pt idx="0" formatCode="@">
                  <c:v>0</c:v>
                </c:pt>
                <c:pt idx="1">
                  <c:v>5.8948686249947659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83-45E5-87E9-F48317AF9CE1}"/>
            </c:ext>
          </c:extLst>
        </c:ser>
        <c:ser>
          <c:idx val="1"/>
          <c:order val="1"/>
          <c:tx>
            <c:strRef>
              <c:f>'Hoja1 (2)'!$AB$244</c:f>
              <c:strCache>
                <c:ptCount val="1"/>
                <c:pt idx="0">
                  <c:v>Tumores malignos de sitios mal definidos secundarios y de sitios no especificados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(2)'!$AB$231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(2)'!$AB$244:$AC$244</c:f>
              <c:numCache>
                <c:formatCode>0.0</c:formatCode>
                <c:ptCount val="2"/>
                <c:pt idx="0" formatCode="@">
                  <c:v>0</c:v>
                </c:pt>
                <c:pt idx="1">
                  <c:v>-2.7687894667982635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83-45E5-87E9-F48317AF9CE1}"/>
            </c:ext>
          </c:extLst>
        </c:ser>
        <c:ser>
          <c:idx val="2"/>
          <c:order val="2"/>
          <c:tx>
            <c:strRef>
              <c:f>'Hoja1 (2)'!$AB$245</c:f>
              <c:strCache>
                <c:ptCount val="1"/>
                <c:pt idx="0">
                  <c:v>Tumores malignos del tejido linfático, de los órganos hematopoyéticos y de tejidos afines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(2)'!$AB$231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(2)'!$AB$245:$AC$245</c:f>
              <c:numCache>
                <c:formatCode>0.0</c:formatCode>
                <c:ptCount val="2"/>
                <c:pt idx="0" formatCode="@">
                  <c:v>0</c:v>
                </c:pt>
                <c:pt idx="1">
                  <c:v>-1.3989608118778212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83-45E5-87E9-F48317AF9CE1}"/>
            </c:ext>
          </c:extLst>
        </c:ser>
        <c:ser>
          <c:idx val="3"/>
          <c:order val="3"/>
          <c:invertIfNegative val="0"/>
          <c:cat>
            <c:strRef>
              <c:f>'Hoja1 (2)'!$AB$231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(2)'!$AB$246:$AC$246</c:f>
              <c:numCache>
                <c:formatCode>0.0</c:formatCode>
                <c:ptCount val="2"/>
                <c:pt idx="1">
                  <c:v>-3.106487496692325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83-45E5-87E9-F48317AF9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5066624"/>
        <c:axId val="205068928"/>
      </c:barChart>
      <c:catAx>
        <c:axId val="205066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5068928"/>
        <c:crosses val="autoZero"/>
        <c:auto val="1"/>
        <c:lblAlgn val="ctr"/>
        <c:lblOffset val="100"/>
        <c:noMultiLvlLbl val="0"/>
      </c:catAx>
      <c:valAx>
        <c:axId val="20506892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205066624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MX" sz="17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MX" sz="17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CAUSAS DE MORTALIDAD</a:t>
            </a:r>
          </a:p>
        </c:rich>
      </c:tx>
      <c:overlay val="1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'Hoja1 (2)'!$AC$316</c:f>
              <c:strCache>
                <c:ptCount val="1"/>
                <c:pt idx="0">
                  <c:v>1997-1999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(2)'!$AB$317:$AB$319</c:f>
              <c:strCache>
                <c:ptCount val="3"/>
                <c:pt idx="0">
                  <c:v>Enfermedades del sistema circulatorio</c:v>
                </c:pt>
                <c:pt idx="1">
                  <c:v>Enfermedades del sistema respiratorio</c:v>
                </c:pt>
                <c:pt idx="2">
                  <c:v>Neoplasias</c:v>
                </c:pt>
              </c:strCache>
            </c:strRef>
          </c:cat>
          <c:val>
            <c:numRef>
              <c:f>'Hoja1 (2)'!$AC$317:$AC$319</c:f>
              <c:numCache>
                <c:formatCode>0.0</c:formatCode>
                <c:ptCount val="3"/>
                <c:pt idx="0">
                  <c:v>12.149651913659163</c:v>
                </c:pt>
                <c:pt idx="1">
                  <c:v>2.2617455039465604</c:v>
                </c:pt>
                <c:pt idx="2">
                  <c:v>13.012822984673521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E4-4560-8BAA-2743AFFA715E}"/>
            </c:ext>
          </c:extLst>
        </c:ser>
        <c:ser>
          <c:idx val="1"/>
          <c:order val="1"/>
          <c:tx>
            <c:strRef>
              <c:f>'Hoja1 (2)'!$AD$316</c:f>
              <c:strCache>
                <c:ptCount val="1"/>
                <c:pt idx="0">
                  <c:v>2012-2014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(2)'!$AB$317:$AB$319</c:f>
              <c:strCache>
                <c:ptCount val="3"/>
                <c:pt idx="0">
                  <c:v>Enfermedades del sistema circulatorio</c:v>
                </c:pt>
                <c:pt idx="1">
                  <c:v>Enfermedades del sistema respiratorio</c:v>
                </c:pt>
                <c:pt idx="2">
                  <c:v>Neoplasias</c:v>
                </c:pt>
              </c:strCache>
            </c:strRef>
          </c:cat>
          <c:val>
            <c:numRef>
              <c:f>'Hoja1 (2)'!$AD$317:$AD$319</c:f>
              <c:numCache>
                <c:formatCode>0.0</c:formatCode>
                <c:ptCount val="3"/>
                <c:pt idx="0">
                  <c:v>6.6349275765308251</c:v>
                </c:pt>
                <c:pt idx="1">
                  <c:v>1.5789318261618248</c:v>
                </c:pt>
                <c:pt idx="2">
                  <c:v>11.66190512036496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E4-4560-8BAA-2743AFFA715E}"/>
            </c:ext>
          </c:extLst>
        </c:ser>
        <c:ser>
          <c:idx val="2"/>
          <c:order val="2"/>
          <c:tx>
            <c:strRef>
              <c:f>'Hoja1 (2)'!$AE$316</c:f>
              <c:strCache>
                <c:ptCount val="1"/>
                <c:pt idx="0">
                  <c:v>Variación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(2)'!$AB$317:$AB$319</c:f>
              <c:strCache>
                <c:ptCount val="3"/>
                <c:pt idx="0">
                  <c:v>Enfermedades del sistema circulatorio</c:v>
                </c:pt>
                <c:pt idx="1">
                  <c:v>Enfermedades del sistema respiratorio</c:v>
                </c:pt>
                <c:pt idx="2">
                  <c:v>Neoplasias</c:v>
                </c:pt>
              </c:strCache>
            </c:strRef>
          </c:cat>
          <c:val>
            <c:numRef>
              <c:f>'Hoja1 (2)'!$AE$317:$AE$319</c:f>
              <c:numCache>
                <c:formatCode>0.0</c:formatCode>
                <c:ptCount val="3"/>
                <c:pt idx="0">
                  <c:v>-45.389978053020982</c:v>
                </c:pt>
                <c:pt idx="1">
                  <c:v>-30.189677688903625</c:v>
                </c:pt>
                <c:pt idx="2">
                  <c:v>-10.38143580297427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E4-4560-8BAA-2743AFFA7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365440"/>
        <c:axId val="120367744"/>
      </c:barChart>
      <c:catAx>
        <c:axId val="120365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0367744"/>
        <c:crosses val="autoZero"/>
        <c:auto val="1"/>
        <c:lblAlgn val="ctr"/>
        <c:lblOffset val="100"/>
        <c:noMultiLvlLbl val="0"/>
      </c:catAx>
      <c:valAx>
        <c:axId val="12036774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" sourceLinked="1"/>
        <c:majorTickMark val="out"/>
        <c:minorTickMark val="none"/>
        <c:tickLblPos val="nextTo"/>
        <c:crossAx val="1203654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(2)'!$AB$323</c:f>
              <c:strCache>
                <c:ptCount val="1"/>
                <c:pt idx="0">
                  <c:v>Enfermedades cerebrovasculares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(2)'!$AB$317</c:f>
              <c:strCache>
                <c:ptCount val="1"/>
                <c:pt idx="0">
                  <c:v>Enfermedades del sistema circulatorio</c:v>
                </c:pt>
              </c:strCache>
            </c:strRef>
          </c:cat>
          <c:val>
            <c:numRef>
              <c:f>'Hoja1 (2)'!$AB$323:$AC$323</c:f>
              <c:numCache>
                <c:formatCode>0.0</c:formatCode>
                <c:ptCount val="2"/>
                <c:pt idx="0" formatCode="@">
                  <c:v>0</c:v>
                </c:pt>
                <c:pt idx="1">
                  <c:v>-16.588792378353517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C9-455E-9FCC-BD2E18A7A2FD}"/>
            </c:ext>
          </c:extLst>
        </c:ser>
        <c:ser>
          <c:idx val="1"/>
          <c:order val="1"/>
          <c:tx>
            <c:strRef>
              <c:f>'Hoja1 (2)'!$AB$324</c:f>
              <c:strCache>
                <c:ptCount val="1"/>
                <c:pt idx="0">
                  <c:v>Enfermedades isquémicas del corazón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(2)'!$AB$317</c:f>
              <c:strCache>
                <c:ptCount val="1"/>
                <c:pt idx="0">
                  <c:v>Enfermedades del sistema circulatorio</c:v>
                </c:pt>
              </c:strCache>
            </c:strRef>
          </c:cat>
          <c:val>
            <c:numRef>
              <c:f>'Hoja1 (2)'!$AB$324:$AC$324</c:f>
              <c:numCache>
                <c:formatCode>0.0</c:formatCode>
                <c:ptCount val="2"/>
                <c:pt idx="0" formatCode="@">
                  <c:v>0</c:v>
                </c:pt>
                <c:pt idx="1">
                  <c:v>-15.237937275317599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C9-455E-9FCC-BD2E18A7A2FD}"/>
            </c:ext>
          </c:extLst>
        </c:ser>
        <c:ser>
          <c:idx val="2"/>
          <c:order val="2"/>
          <c:invertIfNegative val="0"/>
          <c:cat>
            <c:strRef>
              <c:f>'Hoja1 (2)'!$AB$317</c:f>
              <c:strCache>
                <c:ptCount val="1"/>
                <c:pt idx="0">
                  <c:v>Enfermedades del sistema circulatorio</c:v>
                </c:pt>
              </c:strCache>
            </c:strRef>
          </c:cat>
          <c:val>
            <c:numRef>
              <c:f>'Hoja1 (2)'!$AB$325:$AC$325</c:f>
              <c:numCache>
                <c:formatCode>0.0</c:formatCode>
                <c:ptCount val="2"/>
                <c:pt idx="1">
                  <c:v>-13.563248399349867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C9-455E-9FCC-BD2E18A7A2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3122816"/>
        <c:axId val="128060032"/>
      </c:barChart>
      <c:catAx>
        <c:axId val="123122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8060032"/>
        <c:crosses val="autoZero"/>
        <c:auto val="1"/>
        <c:lblAlgn val="ctr"/>
        <c:lblOffset val="100"/>
        <c:noMultiLvlLbl val="0"/>
      </c:catAx>
      <c:valAx>
        <c:axId val="12806003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123122816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(2)'!$AB$328</c:f>
              <c:strCache>
                <c:ptCount val="1"/>
                <c:pt idx="0">
                  <c:v>Enfermedades crónicas de las vías respiratorias inferiores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(2)'!$AB$318</c:f>
              <c:strCache>
                <c:ptCount val="1"/>
                <c:pt idx="0">
                  <c:v>Enfermedades del sistema respiratorio</c:v>
                </c:pt>
              </c:strCache>
            </c:strRef>
          </c:cat>
          <c:val>
            <c:numRef>
              <c:f>'Hoja1 (2)'!$AB$328:$AC$328</c:f>
              <c:numCache>
                <c:formatCode>0.0</c:formatCode>
                <c:ptCount val="2"/>
                <c:pt idx="0" formatCode="@">
                  <c:v>0</c:v>
                </c:pt>
                <c:pt idx="1">
                  <c:v>-31.135498870023493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DC-4BDF-8554-BF24602AEB3C}"/>
            </c:ext>
          </c:extLst>
        </c:ser>
        <c:ser>
          <c:idx val="1"/>
          <c:order val="1"/>
          <c:tx>
            <c:strRef>
              <c:f>'Hoja1 (2)'!$AB$329</c:f>
              <c:strCache>
                <c:ptCount val="1"/>
                <c:pt idx="0">
                  <c:v>Influenza (gripe) y neumonía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(2)'!$AB$318</c:f>
              <c:strCache>
                <c:ptCount val="1"/>
                <c:pt idx="0">
                  <c:v>Enfermedades del sistema respiratorio</c:v>
                </c:pt>
              </c:strCache>
            </c:strRef>
          </c:cat>
          <c:val>
            <c:numRef>
              <c:f>'Hoja1 (2)'!$AB$329:$AC$329</c:f>
              <c:numCache>
                <c:formatCode>0.0</c:formatCode>
                <c:ptCount val="2"/>
                <c:pt idx="0" formatCode="@">
                  <c:v>0</c:v>
                </c:pt>
                <c:pt idx="1">
                  <c:v>2.9794733294013573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DC-4BDF-8554-BF24602AEB3C}"/>
            </c:ext>
          </c:extLst>
        </c:ser>
        <c:ser>
          <c:idx val="2"/>
          <c:order val="2"/>
          <c:tx>
            <c:strRef>
              <c:f>'Hoja1 (2)'!$AB$330</c:f>
              <c:strCache>
                <c:ptCount val="1"/>
                <c:pt idx="0">
                  <c:v>Otras enfermedades del sistema respiratorio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(2)'!$AB$318</c:f>
              <c:strCache>
                <c:ptCount val="1"/>
                <c:pt idx="0">
                  <c:v>Enfermedades del sistema respiratorio</c:v>
                </c:pt>
              </c:strCache>
            </c:strRef>
          </c:cat>
          <c:val>
            <c:numRef>
              <c:f>'Hoja1 (2)'!$AB$330:$AC$330</c:f>
              <c:numCache>
                <c:formatCode>0.0</c:formatCode>
                <c:ptCount val="2"/>
                <c:pt idx="0" formatCode="@">
                  <c:v>0</c:v>
                </c:pt>
                <c:pt idx="1">
                  <c:v>2.9191626276862994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DC-4BDF-8554-BF24602AEB3C}"/>
            </c:ext>
          </c:extLst>
        </c:ser>
        <c:ser>
          <c:idx val="3"/>
          <c:order val="3"/>
          <c:invertIfNegative val="0"/>
          <c:cat>
            <c:strRef>
              <c:f>'Hoja1 (2)'!$AB$318</c:f>
              <c:strCache>
                <c:ptCount val="1"/>
                <c:pt idx="0">
                  <c:v>Enfermedades del sistema respiratorio</c:v>
                </c:pt>
              </c:strCache>
            </c:strRef>
          </c:cat>
          <c:val>
            <c:numRef>
              <c:f>'Hoja1 (2)'!$AB$331:$AC$331</c:f>
              <c:numCache>
                <c:formatCode>0.0</c:formatCode>
                <c:ptCount val="2"/>
                <c:pt idx="1">
                  <c:v>-4.9528147759677914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CDC-4BDF-8554-BF24602AEB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5497856"/>
        <c:axId val="205602816"/>
      </c:barChart>
      <c:catAx>
        <c:axId val="205497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5602816"/>
        <c:crosses val="autoZero"/>
        <c:auto val="1"/>
        <c:lblAlgn val="ctr"/>
        <c:lblOffset val="100"/>
        <c:noMultiLvlLbl val="0"/>
      </c:catAx>
      <c:valAx>
        <c:axId val="2056028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205497856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(2)'!$AB$333</c:f>
              <c:strCache>
                <c:ptCount val="1"/>
                <c:pt idx="0">
                  <c:v>Tumores malignos de los órganos genitales femeninos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(2)'!$AB$319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(2)'!$AB$333:$AC$333</c:f>
              <c:numCache>
                <c:formatCode>0.0</c:formatCode>
                <c:ptCount val="2"/>
                <c:pt idx="0" formatCode="@">
                  <c:v>0</c:v>
                </c:pt>
                <c:pt idx="1">
                  <c:v>-7.4404487474661876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E8-4D7E-BBC9-A64E5210B100}"/>
            </c:ext>
          </c:extLst>
        </c:ser>
        <c:ser>
          <c:idx val="1"/>
          <c:order val="1"/>
          <c:tx>
            <c:strRef>
              <c:f>'Hoja1 (2)'!$AB$334</c:f>
              <c:strCache>
                <c:ptCount val="1"/>
                <c:pt idx="0">
                  <c:v>Tumores malignos de los órganos digestivos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(2)'!$AB$319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(2)'!$AB$334:$AC$334</c:f>
              <c:numCache>
                <c:formatCode>0.0</c:formatCode>
                <c:ptCount val="2"/>
                <c:pt idx="0" formatCode="@">
                  <c:v>0</c:v>
                </c:pt>
                <c:pt idx="1">
                  <c:v>-3.6059623023189831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E8-4D7E-BBC9-A64E5210B100}"/>
            </c:ext>
          </c:extLst>
        </c:ser>
        <c:ser>
          <c:idx val="2"/>
          <c:order val="2"/>
          <c:tx>
            <c:strRef>
              <c:f>'Hoja1 (2)'!$AB$335</c:f>
              <c:strCache>
                <c:ptCount val="1"/>
                <c:pt idx="0">
                  <c:v>Tumores (neoplasias) de comportamiento incierto o desconocido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(2)'!$AB$319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(2)'!$AB$335:$AC$335</c:f>
              <c:numCache>
                <c:formatCode>0.0</c:formatCode>
                <c:ptCount val="2"/>
                <c:pt idx="0" formatCode="@">
                  <c:v>0</c:v>
                </c:pt>
                <c:pt idx="1">
                  <c:v>3.0758158513269853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E8-4D7E-BBC9-A64E5210B100}"/>
            </c:ext>
          </c:extLst>
        </c:ser>
        <c:ser>
          <c:idx val="3"/>
          <c:order val="3"/>
          <c:invertIfNegative val="0"/>
          <c:cat>
            <c:strRef>
              <c:f>'Hoja1 (2)'!$AB$319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(2)'!$AB$336:$AC$336</c:f>
              <c:numCache>
                <c:formatCode>0.0</c:formatCode>
                <c:ptCount val="2"/>
                <c:pt idx="1">
                  <c:v>-2.4108406045160846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E8-4D7E-BBC9-A64E5210B1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1108992"/>
        <c:axId val="151152128"/>
      </c:barChart>
      <c:catAx>
        <c:axId val="151108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1152128"/>
        <c:crosses val="autoZero"/>
        <c:auto val="1"/>
        <c:lblAlgn val="ctr"/>
        <c:lblOffset val="100"/>
        <c:noMultiLvlLbl val="0"/>
      </c:catAx>
      <c:valAx>
        <c:axId val="15115212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151108992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(2)'!$AB$11</c:f>
              <c:strCache>
                <c:ptCount val="1"/>
                <c:pt idx="0">
                  <c:v>Agresiones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(2)'!$AB$10</c:f>
              <c:strCache>
                <c:ptCount val="1"/>
                <c:pt idx="0">
                  <c:v>Causas externas de morbilidad y de mortalidad</c:v>
                </c:pt>
              </c:strCache>
            </c:strRef>
          </c:cat>
          <c:val>
            <c:numRef>
              <c:f>'Hoja1 (2)'!$AB$11:$AC$11</c:f>
              <c:numCache>
                <c:formatCode>0.0</c:formatCode>
                <c:ptCount val="2"/>
                <c:pt idx="0" formatCode="@">
                  <c:v>0</c:v>
                </c:pt>
                <c:pt idx="1">
                  <c:v>-37.431985687412592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B0-40CC-9025-9C86F97684F0}"/>
            </c:ext>
          </c:extLst>
        </c:ser>
        <c:ser>
          <c:idx val="1"/>
          <c:order val="1"/>
          <c:tx>
            <c:strRef>
              <c:f>'Hoja1 (2)'!$AB$12</c:f>
              <c:strCache>
                <c:ptCount val="1"/>
                <c:pt idx="0">
                  <c:v>Eventos de intención no determinada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(2)'!$AB$10</c:f>
              <c:strCache>
                <c:ptCount val="1"/>
                <c:pt idx="0">
                  <c:v>Causas externas de morbilidad y de mortalidad</c:v>
                </c:pt>
              </c:strCache>
            </c:strRef>
          </c:cat>
          <c:val>
            <c:numRef>
              <c:f>'Hoja1 (2)'!$AB$12:$AC$12</c:f>
              <c:numCache>
                <c:formatCode>0.0</c:formatCode>
                <c:ptCount val="2"/>
                <c:pt idx="0" formatCode="@">
                  <c:v>0</c:v>
                </c:pt>
                <c:pt idx="1">
                  <c:v>-4.3255274144658067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B0-40CC-9025-9C86F97684F0}"/>
            </c:ext>
          </c:extLst>
        </c:ser>
        <c:ser>
          <c:idx val="2"/>
          <c:order val="2"/>
          <c:invertIfNegative val="0"/>
          <c:cat>
            <c:strRef>
              <c:f>'Hoja1 (2)'!$AB$10</c:f>
              <c:strCache>
                <c:ptCount val="1"/>
                <c:pt idx="0">
                  <c:v>Causas externas de morbilidad y de mortalidad</c:v>
                </c:pt>
              </c:strCache>
            </c:strRef>
          </c:cat>
          <c:val>
            <c:numRef>
              <c:f>'Hoja1 (2)'!$AB$13:$AC$13</c:f>
              <c:numCache>
                <c:formatCode>0.00</c:formatCode>
                <c:ptCount val="2"/>
                <c:pt idx="1">
                  <c:v>-7.487837321375153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B0-40CC-9025-9C86F97684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9854720"/>
        <c:axId val="109858176"/>
      </c:barChart>
      <c:catAx>
        <c:axId val="109854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9858176"/>
        <c:crosses val="autoZero"/>
        <c:auto val="1"/>
        <c:lblAlgn val="ctr"/>
        <c:lblOffset val="100"/>
        <c:noMultiLvlLbl val="0"/>
      </c:catAx>
      <c:valAx>
        <c:axId val="10985817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109854720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(2)'!$AB$16</c:f>
              <c:strCache>
                <c:ptCount val="1"/>
                <c:pt idx="0">
                  <c:v>Enfermedad por virus de la inmunodeficiencia humana (HIV)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(2)'!$AB$15</c:f>
              <c:strCache>
                <c:ptCount val="1"/>
                <c:pt idx="0">
                  <c:v>Ciertas enfermedades infecciosas y parasitarias</c:v>
                </c:pt>
              </c:strCache>
            </c:strRef>
          </c:cat>
          <c:val>
            <c:numRef>
              <c:f>'Hoja1 (2)'!$AB$16:$AC$16</c:f>
              <c:numCache>
                <c:formatCode>0.0</c:formatCode>
                <c:ptCount val="2"/>
                <c:pt idx="0" formatCode="@">
                  <c:v>0</c:v>
                </c:pt>
                <c:pt idx="1">
                  <c:v>-10.131088030168398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0F-445D-84F6-1B694E2CBACB}"/>
            </c:ext>
          </c:extLst>
        </c:ser>
        <c:ser>
          <c:idx val="1"/>
          <c:order val="1"/>
          <c:tx>
            <c:strRef>
              <c:f>'Hoja1 (2)'!$AB$17</c:f>
              <c:strCache>
                <c:ptCount val="1"/>
                <c:pt idx="0">
                  <c:v>Otras enfermedades bacterianas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(2)'!$AB$15</c:f>
              <c:strCache>
                <c:ptCount val="1"/>
                <c:pt idx="0">
                  <c:v>Ciertas enfermedades infecciosas y parasitarias</c:v>
                </c:pt>
              </c:strCache>
            </c:strRef>
          </c:cat>
          <c:val>
            <c:numRef>
              <c:f>'Hoja1 (2)'!$AB$17:$AC$17</c:f>
              <c:numCache>
                <c:formatCode>0.0</c:formatCode>
                <c:ptCount val="2"/>
                <c:pt idx="0" formatCode="@">
                  <c:v>0</c:v>
                </c:pt>
                <c:pt idx="1">
                  <c:v>-6.2223086368410367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0F-445D-84F6-1B694E2CBACB}"/>
            </c:ext>
          </c:extLst>
        </c:ser>
        <c:ser>
          <c:idx val="2"/>
          <c:order val="2"/>
          <c:invertIfNegative val="0"/>
          <c:cat>
            <c:strRef>
              <c:f>'Hoja1 (2)'!$AB$15</c:f>
              <c:strCache>
                <c:ptCount val="1"/>
                <c:pt idx="0">
                  <c:v>Ciertas enfermedades infecciosas y parasitarias</c:v>
                </c:pt>
              </c:strCache>
            </c:strRef>
          </c:cat>
          <c:val>
            <c:numRef>
              <c:f>'Hoja1 (2)'!$AB$18:$AC$18</c:f>
              <c:numCache>
                <c:formatCode>General</c:formatCode>
                <c:ptCount val="2"/>
                <c:pt idx="1">
                  <c:v>-12.544822539171008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0F-445D-84F6-1B694E2CBA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3340800"/>
        <c:axId val="128060416"/>
      </c:barChart>
      <c:catAx>
        <c:axId val="113340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8060416"/>
        <c:crosses val="autoZero"/>
        <c:auto val="1"/>
        <c:lblAlgn val="ctr"/>
        <c:lblOffset val="100"/>
        <c:noMultiLvlLbl val="0"/>
      </c:catAx>
      <c:valAx>
        <c:axId val="1280604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113340800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(2)'!$AB$22</c:f>
              <c:strCache>
                <c:ptCount val="1"/>
                <c:pt idx="0">
                  <c:v>Tumores (neoplasias) de comportamiento incierto o desconocido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(2)'!$AB$21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(2)'!$AB$22:$AC$22</c:f>
              <c:numCache>
                <c:formatCode>0.0</c:formatCode>
                <c:ptCount val="2"/>
                <c:pt idx="0" formatCode="@">
                  <c:v>0</c:v>
                </c:pt>
                <c:pt idx="1">
                  <c:v>6.332361381889589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BD-48F6-A996-0C19AF6829DF}"/>
            </c:ext>
          </c:extLst>
        </c:ser>
        <c:ser>
          <c:idx val="1"/>
          <c:order val="1"/>
          <c:tx>
            <c:strRef>
              <c:f>'Hoja1 (2)'!$AB$23</c:f>
              <c:strCache>
                <c:ptCount val="1"/>
                <c:pt idx="0">
                  <c:v>Tumores malignos de los órganos digestivos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(2)'!$AB$21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(2)'!$AB$23:$AC$23</c:f>
              <c:numCache>
                <c:formatCode>0.0</c:formatCode>
                <c:ptCount val="2"/>
                <c:pt idx="0" formatCode="@">
                  <c:v>0</c:v>
                </c:pt>
                <c:pt idx="1">
                  <c:v>-3.4924424275054431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BD-48F6-A996-0C19AF6829DF}"/>
            </c:ext>
          </c:extLst>
        </c:ser>
        <c:ser>
          <c:idx val="2"/>
          <c:order val="2"/>
          <c:tx>
            <c:strRef>
              <c:f>'Hoja1 (2)'!$AB$24</c:f>
              <c:strCache>
                <c:ptCount val="1"/>
                <c:pt idx="0">
                  <c:v>Tumores malignos del tejido linfático, de los órganos hematopoyéticos y de tejidos afines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(2)'!$AB$21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(2)'!$AB$24:$AC$24</c:f>
              <c:numCache>
                <c:formatCode>0.0</c:formatCode>
                <c:ptCount val="2"/>
                <c:pt idx="0" formatCode="@">
                  <c:v>0</c:v>
                </c:pt>
                <c:pt idx="1">
                  <c:v>-3.8651420535595205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BD-48F6-A996-0C19AF6829DF}"/>
            </c:ext>
          </c:extLst>
        </c:ser>
        <c:ser>
          <c:idx val="3"/>
          <c:order val="3"/>
          <c:invertIfNegative val="0"/>
          <c:cat>
            <c:strRef>
              <c:f>'Hoja1 (2)'!$AB$21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(2)'!$AB$25:$AC$25</c:f>
              <c:numCache>
                <c:formatCode>General</c:formatCode>
                <c:ptCount val="2"/>
                <c:pt idx="1">
                  <c:v>-4.1754060059094673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BD-48F6-A996-0C19AF6829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7624320"/>
        <c:axId val="147625856"/>
      </c:barChart>
      <c:catAx>
        <c:axId val="147624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7625856"/>
        <c:crosses val="autoZero"/>
        <c:auto val="1"/>
        <c:lblAlgn val="ctr"/>
        <c:lblOffset val="100"/>
        <c:noMultiLvlLbl val="0"/>
      </c:catAx>
      <c:valAx>
        <c:axId val="14762585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147624320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s-MX" sz="17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MX" sz="17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CAUSAS DE MORTALIDAD</a:t>
            </a:r>
          </a:p>
        </c:rich>
      </c:tx>
      <c:overlay val="1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'Hoja1 (2)'!$AC$132</c:f>
              <c:strCache>
                <c:ptCount val="1"/>
                <c:pt idx="0">
                  <c:v>1997-1999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(2)'!$AB$133:$AB$135</c:f>
              <c:strCache>
                <c:ptCount val="3"/>
                <c:pt idx="0">
                  <c:v>Causas externas de morbilidad y de mortalidad</c:v>
                </c:pt>
                <c:pt idx="1">
                  <c:v>Enfermedades del sistema circulatorio</c:v>
                </c:pt>
                <c:pt idx="2">
                  <c:v>Neoplasias</c:v>
                </c:pt>
              </c:strCache>
            </c:strRef>
          </c:cat>
          <c:val>
            <c:numRef>
              <c:f>'Hoja1 (2)'!$AC$133:$AC$135</c:f>
              <c:numCache>
                <c:formatCode>0.0</c:formatCode>
                <c:ptCount val="3"/>
                <c:pt idx="0">
                  <c:v>19.960111472349421</c:v>
                </c:pt>
                <c:pt idx="1">
                  <c:v>17.357927825061001</c:v>
                </c:pt>
                <c:pt idx="2">
                  <c:v>10.22648664796116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F6-419C-A35F-2DCDD86E34CA}"/>
            </c:ext>
          </c:extLst>
        </c:ser>
        <c:ser>
          <c:idx val="1"/>
          <c:order val="1"/>
          <c:tx>
            <c:strRef>
              <c:f>'Hoja1 (2)'!$AD$132</c:f>
              <c:strCache>
                <c:ptCount val="1"/>
                <c:pt idx="0">
                  <c:v>2012-2014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(2)'!$AB$133:$AB$135</c:f>
              <c:strCache>
                <c:ptCount val="3"/>
                <c:pt idx="0">
                  <c:v>Causas externas de morbilidad y de mortalidad</c:v>
                </c:pt>
                <c:pt idx="1">
                  <c:v>Enfermedades del sistema circulatorio</c:v>
                </c:pt>
                <c:pt idx="2">
                  <c:v>Neoplasias</c:v>
                </c:pt>
              </c:strCache>
            </c:strRef>
          </c:cat>
          <c:val>
            <c:numRef>
              <c:f>'Hoja1 (2)'!$AD$133:$AD$135</c:f>
              <c:numCache>
                <c:formatCode>0.0</c:formatCode>
                <c:ptCount val="3"/>
                <c:pt idx="0">
                  <c:v>10.773198726815755</c:v>
                </c:pt>
                <c:pt idx="1">
                  <c:v>11.665714273891107</c:v>
                </c:pt>
                <c:pt idx="2">
                  <c:v>9.5327055691841558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F6-419C-A35F-2DCDD86E34CA}"/>
            </c:ext>
          </c:extLst>
        </c:ser>
        <c:ser>
          <c:idx val="2"/>
          <c:order val="2"/>
          <c:tx>
            <c:strRef>
              <c:f>'Hoja1 (2)'!$AE$132</c:f>
              <c:strCache>
                <c:ptCount val="1"/>
                <c:pt idx="0">
                  <c:v>Variación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(2)'!$AB$133:$AB$135</c:f>
              <c:strCache>
                <c:ptCount val="3"/>
                <c:pt idx="0">
                  <c:v>Causas externas de morbilidad y de mortalidad</c:v>
                </c:pt>
                <c:pt idx="1">
                  <c:v>Enfermedades del sistema circulatorio</c:v>
                </c:pt>
                <c:pt idx="2">
                  <c:v>Neoplasias</c:v>
                </c:pt>
              </c:strCache>
            </c:strRef>
          </c:cat>
          <c:val>
            <c:numRef>
              <c:f>'Hoja1 (2)'!$AE$133:$AE$135</c:f>
              <c:numCache>
                <c:formatCode>0.0</c:formatCode>
                <c:ptCount val="3"/>
                <c:pt idx="0">
                  <c:v>-46.026359914172929</c:v>
                </c:pt>
                <c:pt idx="1">
                  <c:v>-32.793162919778936</c:v>
                </c:pt>
                <c:pt idx="2">
                  <c:v>-6.7841586525253295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F6-419C-A35F-2DCDD86E34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292800"/>
        <c:axId val="113334528"/>
      </c:barChart>
      <c:catAx>
        <c:axId val="113292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3334528"/>
        <c:crosses val="autoZero"/>
        <c:auto val="1"/>
        <c:lblAlgn val="ctr"/>
        <c:lblOffset val="100"/>
        <c:noMultiLvlLbl val="0"/>
      </c:catAx>
      <c:valAx>
        <c:axId val="11333452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" sourceLinked="1"/>
        <c:majorTickMark val="out"/>
        <c:minorTickMark val="none"/>
        <c:tickLblPos val="nextTo"/>
        <c:crossAx val="1132928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(2)'!$AB$138</c:f>
              <c:strCache>
                <c:ptCount val="1"/>
                <c:pt idx="0">
                  <c:v>Agresiones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(2)'!$AB$133</c:f>
              <c:strCache>
                <c:ptCount val="1"/>
                <c:pt idx="0">
                  <c:v>Causas externas de morbilidad y de mortalidad</c:v>
                </c:pt>
              </c:strCache>
            </c:strRef>
          </c:cat>
          <c:val>
            <c:numRef>
              <c:f>'Hoja1 (2)'!$AB$138:$AC$138</c:f>
              <c:numCache>
                <c:formatCode>0.0</c:formatCode>
                <c:ptCount val="2"/>
                <c:pt idx="0" formatCode="@">
                  <c:v>0</c:v>
                </c:pt>
                <c:pt idx="1">
                  <c:v>-33.094744508548054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8F-4033-8BFE-303C25738203}"/>
            </c:ext>
          </c:extLst>
        </c:ser>
        <c:ser>
          <c:idx val="1"/>
          <c:order val="1"/>
          <c:tx>
            <c:strRef>
              <c:f>'Hoja1 (2)'!$AB$139</c:f>
              <c:strCache>
                <c:ptCount val="1"/>
                <c:pt idx="0">
                  <c:v>Peatón lesionado en accidente de transporte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(2)'!$AB$133</c:f>
              <c:strCache>
                <c:ptCount val="1"/>
                <c:pt idx="0">
                  <c:v>Causas externas de morbilidad y de mortalidad</c:v>
                </c:pt>
              </c:strCache>
            </c:strRef>
          </c:cat>
          <c:val>
            <c:numRef>
              <c:f>'Hoja1 (2)'!$AB$139:$AC$139</c:f>
              <c:numCache>
                <c:formatCode>0.0</c:formatCode>
                <c:ptCount val="2"/>
                <c:pt idx="0" formatCode="@">
                  <c:v>0</c:v>
                </c:pt>
                <c:pt idx="1">
                  <c:v>-3.3930980312715682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8F-4033-8BFE-303C25738203}"/>
            </c:ext>
          </c:extLst>
        </c:ser>
        <c:ser>
          <c:idx val="2"/>
          <c:order val="2"/>
          <c:invertIfNegative val="0"/>
          <c:cat>
            <c:strRef>
              <c:f>'Hoja1 (2)'!$AB$133</c:f>
              <c:strCache>
                <c:ptCount val="1"/>
                <c:pt idx="0">
                  <c:v>Causas externas de morbilidad y de mortalidad</c:v>
                </c:pt>
              </c:strCache>
            </c:strRef>
          </c:cat>
          <c:val>
            <c:numRef>
              <c:f>'Hoja1 (2)'!$AB$140:$AC$140</c:f>
              <c:numCache>
                <c:formatCode>0.0</c:formatCode>
                <c:ptCount val="2"/>
                <c:pt idx="1">
                  <c:v>-9.5385173743533045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8F-4033-8BFE-303C257382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0100864"/>
        <c:axId val="110102400"/>
      </c:barChart>
      <c:catAx>
        <c:axId val="110100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0102400"/>
        <c:crosses val="autoZero"/>
        <c:auto val="1"/>
        <c:lblAlgn val="ctr"/>
        <c:lblOffset val="100"/>
        <c:noMultiLvlLbl val="0"/>
      </c:catAx>
      <c:valAx>
        <c:axId val="11010240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110100864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(2)'!$AB$143</c:f>
              <c:strCache>
                <c:ptCount val="1"/>
                <c:pt idx="0">
                  <c:v>Enfermedades isquémicas del corazón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(2)'!$AB$134</c:f>
              <c:strCache>
                <c:ptCount val="1"/>
                <c:pt idx="0">
                  <c:v>Enfermedades del sistema circulatorio</c:v>
                </c:pt>
              </c:strCache>
            </c:strRef>
          </c:cat>
          <c:val>
            <c:numRef>
              <c:f>'Hoja1 (2)'!$AB$143:$AC$143</c:f>
              <c:numCache>
                <c:formatCode>0.0</c:formatCode>
                <c:ptCount val="2"/>
                <c:pt idx="0" formatCode="@">
                  <c:v>0</c:v>
                </c:pt>
                <c:pt idx="1">
                  <c:v>-14.703772541632636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E3-49AB-A2A9-08E551E4AFF7}"/>
            </c:ext>
          </c:extLst>
        </c:ser>
        <c:ser>
          <c:idx val="1"/>
          <c:order val="1"/>
          <c:tx>
            <c:strRef>
              <c:f>'Hoja1 (2)'!$AB$144</c:f>
              <c:strCache>
                <c:ptCount val="1"/>
                <c:pt idx="0">
                  <c:v>Enfermedades cerebrovasculares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(2)'!$AB$134</c:f>
              <c:strCache>
                <c:ptCount val="1"/>
                <c:pt idx="0">
                  <c:v>Enfermedades del sistema circulatorio</c:v>
                </c:pt>
              </c:strCache>
            </c:strRef>
          </c:cat>
          <c:val>
            <c:numRef>
              <c:f>'Hoja1 (2)'!$AB$144:$AC$144</c:f>
              <c:numCache>
                <c:formatCode>0.0</c:formatCode>
                <c:ptCount val="2"/>
                <c:pt idx="0" formatCode="@">
                  <c:v>0</c:v>
                </c:pt>
                <c:pt idx="1">
                  <c:v>-9.6214300970184006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E3-49AB-A2A9-08E551E4AFF7}"/>
            </c:ext>
          </c:extLst>
        </c:ser>
        <c:ser>
          <c:idx val="2"/>
          <c:order val="2"/>
          <c:invertIfNegative val="0"/>
          <c:cat>
            <c:strRef>
              <c:f>'Hoja1 (2)'!$AB$134</c:f>
              <c:strCache>
                <c:ptCount val="1"/>
                <c:pt idx="0">
                  <c:v>Enfermedades del sistema circulatorio</c:v>
                </c:pt>
              </c:strCache>
            </c:strRef>
          </c:cat>
          <c:val>
            <c:numRef>
              <c:f>'Hoja1 (2)'!$AB$145:$AC$145</c:f>
              <c:numCache>
                <c:formatCode>0.0</c:formatCode>
                <c:ptCount val="2"/>
                <c:pt idx="1">
                  <c:v>-8.4679602811279011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E3-49AB-A2A9-08E551E4AF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8425984"/>
        <c:axId val="128427904"/>
      </c:barChart>
      <c:catAx>
        <c:axId val="128425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8427904"/>
        <c:crosses val="autoZero"/>
        <c:auto val="1"/>
        <c:lblAlgn val="ctr"/>
        <c:lblOffset val="100"/>
        <c:noMultiLvlLbl val="0"/>
      </c:catAx>
      <c:valAx>
        <c:axId val="12842790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128425984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'Hoja1 (2)'!$AB$147</c:f>
              <c:strCache>
                <c:ptCount val="1"/>
                <c:pt idx="0">
                  <c:v>Tumores (neoplasias) de comportamiento incierto o desconocido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(2)'!$AB$135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(2)'!$AB$147:$AC$147</c:f>
              <c:numCache>
                <c:formatCode>0.0</c:formatCode>
                <c:ptCount val="2"/>
                <c:pt idx="0" formatCode="@">
                  <c:v>0</c:v>
                </c:pt>
                <c:pt idx="1">
                  <c:v>4.6600707499436389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11-495F-BABA-0738F9B3E9B2}"/>
            </c:ext>
          </c:extLst>
        </c:ser>
        <c:ser>
          <c:idx val="1"/>
          <c:order val="1"/>
          <c:tx>
            <c:strRef>
              <c:f>'Hoja1 (2)'!$AB$148</c:f>
              <c:strCache>
                <c:ptCount val="1"/>
                <c:pt idx="0">
                  <c:v>Tumores malignos de los órganos digestivos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(2)'!$AB$135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(2)'!$AB$148:$AC$148</c:f>
              <c:numCache>
                <c:formatCode>0.0</c:formatCode>
                <c:ptCount val="2"/>
                <c:pt idx="0" formatCode="@">
                  <c:v>0</c:v>
                </c:pt>
                <c:pt idx="1">
                  <c:v>-4.5635065731515718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11-495F-BABA-0738F9B3E9B2}"/>
            </c:ext>
          </c:extLst>
        </c:ser>
        <c:ser>
          <c:idx val="2"/>
          <c:order val="2"/>
          <c:tx>
            <c:strRef>
              <c:f>'Hoja1 (2)'!$AB$149</c:f>
              <c:strCache>
                <c:ptCount val="1"/>
                <c:pt idx="0">
                  <c:v>Tumores malignos de los órganos respiratorios e intratorácicos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(2)'!$AB$135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(2)'!$AB$149:$AC$149</c:f>
              <c:numCache>
                <c:formatCode>0.0</c:formatCode>
                <c:ptCount val="2"/>
                <c:pt idx="0" formatCode="@">
                  <c:v>0</c:v>
                </c:pt>
                <c:pt idx="1">
                  <c:v>-4.1481963158828874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11-495F-BABA-0738F9B3E9B2}"/>
            </c:ext>
          </c:extLst>
        </c:ser>
        <c:ser>
          <c:idx val="3"/>
          <c:order val="3"/>
          <c:invertIfNegative val="0"/>
          <c:cat>
            <c:strRef>
              <c:f>'Hoja1 (2)'!$AB$135</c:f>
              <c:strCache>
                <c:ptCount val="1"/>
                <c:pt idx="0">
                  <c:v>Neoplasias</c:v>
                </c:pt>
              </c:strCache>
            </c:strRef>
          </c:cat>
          <c:val>
            <c:numRef>
              <c:f>'Hoja1 (2)'!$AB$150:$AC$150</c:f>
              <c:numCache>
                <c:formatCode>0.0</c:formatCode>
                <c:ptCount val="2"/>
                <c:pt idx="1">
                  <c:v>-2.7325265134345091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11-495F-BABA-0738F9B3E9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9288960"/>
        <c:axId val="119290496"/>
      </c:barChart>
      <c:catAx>
        <c:axId val="119288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9290496"/>
        <c:crosses val="autoZero"/>
        <c:auto val="1"/>
        <c:lblAlgn val="ctr"/>
        <c:lblOffset val="100"/>
        <c:noMultiLvlLbl val="0"/>
      </c:catAx>
      <c:valAx>
        <c:axId val="11929049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1"/>
        <c:majorTickMark val="out"/>
        <c:minorTickMark val="none"/>
        <c:tickLblPos val="nextTo"/>
        <c:crossAx val="119288960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MX" sz="17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MX" sz="17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CAUSAS DE MORTALIDAD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MX" sz="17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endParaRPr lang="es-MX" dirty="0"/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8.7073490813648291E-2"/>
          <c:y val="5.9931468613071387E-2"/>
          <c:w val="0.72815391826021747"/>
          <c:h val="0.898433228718641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'Hoja1 (2)'!$AC$228</c:f>
              <c:strCache>
                <c:ptCount val="1"/>
                <c:pt idx="0">
                  <c:v>1997-1999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(2)'!$AB$229:$AB$231</c:f>
              <c:strCache>
                <c:ptCount val="3"/>
                <c:pt idx="0">
                  <c:v>Causas externas de morbilidad y de mortalidad</c:v>
                </c:pt>
                <c:pt idx="1">
                  <c:v>Embarazo, parto y puerperio</c:v>
                </c:pt>
                <c:pt idx="2">
                  <c:v>Neoplasias</c:v>
                </c:pt>
              </c:strCache>
            </c:strRef>
          </c:cat>
          <c:val>
            <c:numRef>
              <c:f>'Hoja1 (2)'!$AC$229:$AC$231</c:f>
              <c:numCache>
                <c:formatCode>0.0</c:formatCode>
                <c:ptCount val="3"/>
                <c:pt idx="0">
                  <c:v>3.3569600521753791</c:v>
                </c:pt>
                <c:pt idx="1">
                  <c:v>0.691991765297993</c:v>
                </c:pt>
                <c:pt idx="2">
                  <c:v>0.8209902302162605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5-4683-95F0-EC1C03543B8C}"/>
            </c:ext>
          </c:extLst>
        </c:ser>
        <c:ser>
          <c:idx val="1"/>
          <c:order val="1"/>
          <c:tx>
            <c:strRef>
              <c:f>'Hoja1 (2)'!$AD$228</c:f>
              <c:strCache>
                <c:ptCount val="1"/>
                <c:pt idx="0">
                  <c:v>2012-2014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(2)'!$AB$229:$AB$231</c:f>
              <c:strCache>
                <c:ptCount val="3"/>
                <c:pt idx="0">
                  <c:v>Causas externas de morbilidad y de mortalidad</c:v>
                </c:pt>
                <c:pt idx="1">
                  <c:v>Embarazo, parto y puerperio</c:v>
                </c:pt>
                <c:pt idx="2">
                  <c:v>Neoplasias</c:v>
                </c:pt>
              </c:strCache>
            </c:strRef>
          </c:cat>
          <c:val>
            <c:numRef>
              <c:f>'Hoja1 (2)'!$AD$229:$AD$231</c:f>
              <c:numCache>
                <c:formatCode>0.0</c:formatCode>
                <c:ptCount val="3"/>
                <c:pt idx="0">
                  <c:v>2.0825981812200092</c:v>
                </c:pt>
                <c:pt idx="1">
                  <c:v>0.45906282072915827</c:v>
                </c:pt>
                <c:pt idx="2">
                  <c:v>0.8096657442530758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55-4683-95F0-EC1C03543B8C}"/>
            </c:ext>
          </c:extLst>
        </c:ser>
        <c:ser>
          <c:idx val="2"/>
          <c:order val="2"/>
          <c:tx>
            <c:strRef>
              <c:f>'Hoja1 (2)'!$AE$228</c:f>
              <c:strCache>
                <c:ptCount val="1"/>
                <c:pt idx="0">
                  <c:v>Variación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2.142857142857134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55-4683-95F0-EC1C03543B8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'Hoja1 (2)'!$AB$229:$AB$231</c:f>
              <c:strCache>
                <c:ptCount val="3"/>
                <c:pt idx="0">
                  <c:v>Causas externas de morbilidad y de mortalidad</c:v>
                </c:pt>
                <c:pt idx="1">
                  <c:v>Embarazo, parto y puerperio</c:v>
                </c:pt>
                <c:pt idx="2">
                  <c:v>Neoplasias</c:v>
                </c:pt>
              </c:strCache>
            </c:strRef>
          </c:cat>
          <c:val>
            <c:numRef>
              <c:f>'Hoja1 (2)'!$AE$229:$AE$231</c:f>
              <c:numCache>
                <c:formatCode>0.0</c:formatCode>
                <c:ptCount val="3"/>
                <c:pt idx="0">
                  <c:v>-37.961782420662324</c:v>
                </c:pt>
                <c:pt idx="1">
                  <c:v>-33.660652662322988</c:v>
                </c:pt>
                <c:pt idx="2">
                  <c:v>-1.3793691503736438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55-4683-95F0-EC1C03543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350912"/>
        <c:axId val="113771648"/>
      </c:barChart>
      <c:catAx>
        <c:axId val="113350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3771648"/>
        <c:crosses val="autoZero"/>
        <c:auto val="1"/>
        <c:lblAlgn val="ctr"/>
        <c:lblOffset val="100"/>
        <c:noMultiLvlLbl val="0"/>
      </c:catAx>
      <c:valAx>
        <c:axId val="11377164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" sourceLinked="1"/>
        <c:majorTickMark val="out"/>
        <c:minorTickMark val="none"/>
        <c:tickLblPos val="nextTo"/>
        <c:crossAx val="11335091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734A5-1E42-411D-A13B-88BA6FA086B8}" type="datetimeFigureOut">
              <a:rPr lang="es-CO" smtClean="0"/>
              <a:pPr/>
              <a:t>12/03/2018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46437-D81A-43ED-8A6B-15565E7F11E4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35934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DEE0E-C68F-4FD6-9F9A-925BFE18F6D4}" type="slidenum">
              <a:rPr lang="es-CO" smtClean="0">
                <a:solidFill>
                  <a:prstClr val="black"/>
                </a:solidFill>
              </a:rPr>
              <a:pPr/>
              <a:t>1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766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685800" y="2463031"/>
            <a:ext cx="7772400" cy="1470025"/>
          </a:xfrm>
        </p:spPr>
        <p:txBody>
          <a:bodyPr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es-CO" sz="3200" b="1" kern="1200" cap="none" dirty="0" smtClean="0">
                <a:solidFill>
                  <a:srgbClr val="215968"/>
                </a:solidFill>
                <a:latin typeface="Arial" charset="0"/>
                <a:ea typeface="ＭＳ Ｐゴシック" pitchFamily="-84" charset="-128"/>
                <a:cs typeface="Arial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31640" y="5445224"/>
            <a:ext cx="6400800" cy="936104"/>
          </a:xfrm>
        </p:spPr>
        <p:txBody>
          <a:bodyPr anchor="b">
            <a:normAutofit/>
          </a:bodyPr>
          <a:lstStyle>
            <a:lvl1pPr marL="0" indent="0" algn="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EA57-DEEF-4918-A208-449DA545727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12/03/2018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5346-27B3-4F4A-8A2D-2D29ABD4967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80512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Conector recto 5"/>
          <p:cNvCxnSpPr>
            <a:cxnSpLocks noChangeShapeType="1"/>
          </p:cNvCxnSpPr>
          <p:nvPr/>
        </p:nvCxnSpPr>
        <p:spPr bwMode="auto">
          <a:xfrm>
            <a:off x="744" y="6378153"/>
            <a:ext cx="9143256" cy="3175"/>
          </a:xfrm>
          <a:prstGeom prst="line">
            <a:avLst/>
          </a:prstGeom>
          <a:noFill/>
          <a:ln w="25400">
            <a:solidFill>
              <a:srgbClr val="256475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80512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Conector recto 5"/>
          <p:cNvCxnSpPr>
            <a:cxnSpLocks noChangeShapeType="1"/>
          </p:cNvCxnSpPr>
          <p:nvPr userDrawn="1"/>
        </p:nvCxnSpPr>
        <p:spPr bwMode="auto">
          <a:xfrm>
            <a:off x="744" y="6378153"/>
            <a:ext cx="9143256" cy="3175"/>
          </a:xfrm>
          <a:prstGeom prst="line">
            <a:avLst/>
          </a:prstGeom>
          <a:noFill/>
          <a:ln w="25400">
            <a:solidFill>
              <a:srgbClr val="256475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121251559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1520" y="1052736"/>
            <a:ext cx="8568952" cy="5073427"/>
          </a:xfrm>
        </p:spPr>
        <p:txBody>
          <a:bodyPr vert="eaVert"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01810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3568" y="274638"/>
            <a:ext cx="7128792" cy="6322714"/>
          </a:xfrm>
        </p:spPr>
        <p:txBody>
          <a:bodyPr vert="eaVert"/>
          <a:lstStyle>
            <a:lvl1pPr>
              <a:defRPr lang="es-ES" sz="28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224382" y="3001262"/>
            <a:ext cx="64721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 rot="5400000">
            <a:off x="5224382" y="3028646"/>
            <a:ext cx="64721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5256076" y="2969568"/>
            <a:ext cx="640871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84045682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145435"/>
          </a:xfrm>
        </p:spPr>
        <p:txBody>
          <a:bodyPr/>
          <a:lstStyle>
            <a:lvl1pPr marL="342900" indent="-342900" algn="just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 indent="-228600" algn="l" defTabSz="914400" rtl="0" eaLnBrk="1" latinLnBrk="0" hangingPunct="1">
              <a:spcBef>
                <a:spcPct val="20000"/>
              </a:spcBef>
              <a:buFont typeface="Arial" pitchFamily="34" charset="0"/>
              <a:defRPr lang="es-CO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s-CO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marL="742950" lvl="1" indent="-285750" algn="just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</a:pPr>
            <a:r>
              <a:rPr lang="es-ES" dirty="0"/>
              <a:t>Segundo nivel</a:t>
            </a:r>
          </a:p>
          <a:p>
            <a:pPr marL="1143000" lvl="2" indent="-228600" algn="just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Tercer nivel</a:t>
            </a:r>
          </a:p>
          <a:p>
            <a:pPr marL="1600200" lvl="3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</a:pPr>
            <a:r>
              <a:rPr lang="es-ES" dirty="0"/>
              <a:t>Cuarto nivel</a:t>
            </a:r>
          </a:p>
          <a:p>
            <a:pPr marL="2057400" lvl="4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</a:pPr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4104456" cy="5001419"/>
          </a:xfrm>
        </p:spPr>
        <p:txBody>
          <a:bodyPr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>
              <a:defRPr lang="es-E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Haga clic para modificar el estilo de texto del patrón</a:t>
            </a:r>
          </a:p>
          <a:p>
            <a:pPr marL="742950" lvl="1" indent="-28575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</a:pPr>
            <a:r>
              <a:rPr lang="es-ES" dirty="0"/>
              <a:t>Segundo nivel</a:t>
            </a:r>
          </a:p>
          <a:p>
            <a:pPr marL="1143000" lvl="2" indent="-2286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Tercer nivel</a:t>
            </a:r>
          </a:p>
          <a:p>
            <a:pPr marL="1600200" lvl="3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</a:pPr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88024" y="1124744"/>
            <a:ext cx="4032448" cy="5001419"/>
          </a:xfrm>
        </p:spPr>
        <p:txBody>
          <a:bodyPr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>
              <a:defRPr lang="es-E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Haga clic para modificar el estilo de texto del patrón</a:t>
            </a:r>
          </a:p>
          <a:p>
            <a:pPr marL="742950" lvl="1" indent="-28575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</a:pPr>
            <a:r>
              <a:rPr lang="es-ES" dirty="0"/>
              <a:t>Segundo nivel</a:t>
            </a:r>
          </a:p>
          <a:p>
            <a:pPr marL="1143000" lvl="2" indent="-2286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dirty="0"/>
              <a:t>Tercer nivel</a:t>
            </a:r>
          </a:p>
          <a:p>
            <a:pPr marL="1600200" lvl="3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</a:pPr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9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1133054"/>
            <a:ext cx="4245868" cy="639762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marL="0" indent="0">
              <a:buNone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51520" y="1844824"/>
            <a:ext cx="4245868" cy="4464496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133054"/>
            <a:ext cx="4247455" cy="639762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marL="0" indent="0">
              <a:buNone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247455" cy="4464496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1520" y="1052736"/>
            <a:ext cx="8568952" cy="5073427"/>
          </a:xfrm>
        </p:spPr>
        <p:txBody>
          <a:bodyPr vert="eaVert"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3568" y="274638"/>
            <a:ext cx="7128792" cy="6322714"/>
          </a:xfrm>
        </p:spPr>
        <p:txBody>
          <a:bodyPr vert="eaVert"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256076" y="2969568"/>
            <a:ext cx="640871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 rot="5400000">
            <a:off x="5256076" y="2996952"/>
            <a:ext cx="6408712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091877"/>
            <a:ext cx="8640960" cy="5145435"/>
          </a:xfrm>
        </p:spPr>
        <p:txBody>
          <a:bodyPr/>
          <a:lstStyle>
            <a:lvl1pPr marL="273050" indent="-273050" algn="just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" sz="2400" kern="1200" dirty="0" smtClean="0">
                <a:solidFill>
                  <a:srgbClr val="163C46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742950" indent="-469900">
              <a:defRPr lang="es-E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 indent="-228600" algn="l" defTabSz="914400" rtl="0" eaLnBrk="1" latinLnBrk="0" hangingPunct="1">
              <a:spcBef>
                <a:spcPct val="20000"/>
              </a:spcBef>
              <a:buFont typeface="Arial" pitchFamily="34" charset="0"/>
              <a:defRPr lang="es-CO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s-CO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2251186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137099"/>
            <a:ext cx="7772400" cy="1362075"/>
          </a:xfrm>
        </p:spPr>
        <p:txBody>
          <a:bodyPr anchor="t">
            <a:normAutofit/>
          </a:bodyPr>
          <a:lstStyle>
            <a:lvl1pPr marL="0" indent="0" algn="r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lang="es-CO" sz="2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636912"/>
            <a:ext cx="7772400" cy="1500187"/>
          </a:xfrm>
        </p:spPr>
        <p:txBody>
          <a:bodyPr anchor="b">
            <a:normAutofit/>
          </a:bodyPr>
          <a:lstStyle>
            <a:lvl1pPr marL="0" indent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  <a:defRPr lang="es-ES" sz="3200" b="1" kern="1200" cap="none" dirty="0" smtClean="0">
                <a:solidFill>
                  <a:srgbClr val="215968"/>
                </a:solidFill>
                <a:latin typeface="Arial" charset="0"/>
                <a:ea typeface="ＭＳ Ｐゴシック" pitchFamily="-84" charset="-128"/>
                <a:cs typeface="Arial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80512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Conector recto 5"/>
          <p:cNvCxnSpPr>
            <a:cxnSpLocks noChangeShapeType="1"/>
          </p:cNvCxnSpPr>
          <p:nvPr/>
        </p:nvCxnSpPr>
        <p:spPr bwMode="auto">
          <a:xfrm>
            <a:off x="744" y="6378153"/>
            <a:ext cx="9143256" cy="3175"/>
          </a:xfrm>
          <a:prstGeom prst="line">
            <a:avLst/>
          </a:prstGeom>
          <a:noFill/>
          <a:ln w="25400">
            <a:solidFill>
              <a:srgbClr val="256475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80512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ector recto 6"/>
          <p:cNvCxnSpPr>
            <a:cxnSpLocks noChangeShapeType="1"/>
          </p:cNvCxnSpPr>
          <p:nvPr userDrawn="1"/>
        </p:nvCxnSpPr>
        <p:spPr bwMode="auto">
          <a:xfrm>
            <a:off x="744" y="6378153"/>
            <a:ext cx="9143256" cy="3175"/>
          </a:xfrm>
          <a:prstGeom prst="line">
            <a:avLst/>
          </a:prstGeom>
          <a:noFill/>
          <a:ln w="25400">
            <a:solidFill>
              <a:srgbClr val="256475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91449704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4104456" cy="5001419"/>
          </a:xfrm>
        </p:spPr>
        <p:txBody>
          <a:bodyPr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Haga clic para modificar el estilo de texto del patrón</a:t>
            </a:r>
          </a:p>
          <a:p>
            <a:pPr marL="342900" lvl="1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Segundo nivel</a:t>
            </a:r>
          </a:p>
          <a:p>
            <a:pPr marL="342900" lvl="2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Tercer nivel</a:t>
            </a:r>
          </a:p>
          <a:p>
            <a:pPr marL="342900" lvl="3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Cuarto nivel</a:t>
            </a:r>
          </a:p>
          <a:p>
            <a:pPr marL="342900" lvl="4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Quinto nivel</a:t>
            </a:r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88024" y="1124744"/>
            <a:ext cx="4032448" cy="5001419"/>
          </a:xfrm>
        </p:spPr>
        <p:txBody>
          <a:bodyPr/>
          <a:lstStyle>
            <a:lvl1pPr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>
              <a:defRPr lang="es-E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2pPr>
            <a:lvl3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s-E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Haga clic para modificar el estilo de texto del patrón</a:t>
            </a:r>
          </a:p>
          <a:p>
            <a:pPr marL="342900" lvl="1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Segundo nivel</a:t>
            </a:r>
          </a:p>
          <a:p>
            <a:pPr marL="342900" lvl="2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Tercer nivel</a:t>
            </a:r>
          </a:p>
          <a:p>
            <a:pPr marL="342900" lvl="3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Cuarto nivel</a:t>
            </a:r>
          </a:p>
          <a:p>
            <a:pPr marL="342900" lvl="4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Quinto nivel</a:t>
            </a:r>
            <a:endParaRPr lang="es-CO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4163938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1133054"/>
            <a:ext cx="4245868" cy="639762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marL="0" indent="0">
              <a:buNone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51520" y="1844824"/>
            <a:ext cx="4245868" cy="4464496"/>
          </a:xfrm>
        </p:spPr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133054"/>
            <a:ext cx="4247455" cy="639762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marL="0" indent="0">
              <a:buNone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247455" cy="4464496"/>
          </a:xfrm>
        </p:spPr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 dirty="0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3817076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5302960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Autofit/>
          </a:bodyPr>
          <a:lstStyle>
            <a:lvl1pPr>
              <a:defRPr sz="2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09176278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3050"/>
            <a:ext cx="3141985" cy="1162050"/>
          </a:xfrm>
          <a:solidFill>
            <a:schemeClr val="bg1">
              <a:lumMod val="85000"/>
            </a:schemeClr>
          </a:solidFill>
        </p:spPr>
        <p:txBody>
          <a:bodyPr anchor="ctr">
            <a:noAutofit/>
          </a:bodyPr>
          <a:lstStyle>
            <a:lvl1pPr algn="l">
              <a:defRPr lang="es-CO" sz="2000" b="1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317430" cy="5964262"/>
          </a:xfrm>
        </p:spPr>
        <p:txBody>
          <a:bodyPr/>
          <a:lstStyle>
            <a:lvl1pPr marL="34290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" sz="2400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  <a:lvl2pPr marL="742950" indent="-28575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342900" lvl="0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Haga clic para modificar el estilo de texto del patrón</a:t>
            </a:r>
          </a:p>
          <a:p>
            <a:pPr marL="342900" lvl="1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Segundo nivel</a:t>
            </a:r>
          </a:p>
          <a:p>
            <a:pPr marL="342900" lvl="2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Tercer nivel</a:t>
            </a:r>
          </a:p>
          <a:p>
            <a:pPr marL="342900" lvl="3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Cuarto nivel</a:t>
            </a:r>
          </a:p>
          <a:p>
            <a:pPr marL="342900" lvl="4" indent="-342900" algn="just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/>
              <a:t>Quinto nivel</a:t>
            </a:r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23528" y="1435100"/>
            <a:ext cx="3141985" cy="4780145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499734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1904" y="4736505"/>
            <a:ext cx="5486400" cy="566738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s-CO" sz="2000" b="1" kern="1200" dirty="0" smtClean="0">
                <a:solidFill>
                  <a:srgbClr val="215968"/>
                </a:solidFill>
                <a:latin typeface="Arial" pitchFamily="34" charset="0"/>
                <a:ea typeface="ＭＳ Ｐゴシック" pitchFamily="-84" charset="-128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1904" y="548680"/>
            <a:ext cx="5486400" cy="40472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1904" y="5303243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1328"/>
            <a:ext cx="916305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8497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61113"/>
            <a:ext cx="9144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0438305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DEA57-DEEF-4918-A208-449DA545727C}" type="datetimeFigureOut">
              <a:rPr lang="es-CO" smtClean="0"/>
              <a:pPr/>
              <a:t>12/03/2018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F5346-27B3-4F4A-8A2D-2D29ABD4967D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7209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0" r:id="rId12"/>
    <p:sldLayoutId id="2147483652" r:id="rId13"/>
    <p:sldLayoutId id="2147483653" r:id="rId14"/>
    <p:sldLayoutId id="2147483654" r:id="rId15"/>
    <p:sldLayoutId id="2147483655" r:id="rId16"/>
    <p:sldLayoutId id="2147483658" r:id="rId17"/>
    <p:sldLayoutId id="2147483659" r:id="rId18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849067"/>
            <a:ext cx="7772400" cy="1362075"/>
          </a:xfrm>
        </p:spPr>
        <p:txBody>
          <a:bodyPr>
            <a:noAutofit/>
          </a:bodyPr>
          <a:lstStyle/>
          <a:p>
            <a:pPr algn="ctr"/>
            <a:r>
              <a:rPr lang="es-CO" sz="2400" dirty="0">
                <a:latin typeface="Arial Narrow" pitchFamily="34" charset="0"/>
              </a:rPr>
              <a:t>Julio 26 de 2017</a:t>
            </a:r>
            <a:br>
              <a:rPr lang="es-CO" sz="2400" dirty="0">
                <a:latin typeface="Arial Narrow" pitchFamily="34" charset="0"/>
              </a:rPr>
            </a:br>
            <a:endParaRPr lang="es-CO" sz="2400" dirty="0"/>
          </a:p>
        </p:txBody>
      </p:sp>
      <p:sp>
        <p:nvSpPr>
          <p:cNvPr id="3" name="2 Subtítulo"/>
          <p:cNvSpPr>
            <a:spLocks noGrp="1"/>
          </p:cNvSpPr>
          <p:nvPr>
            <p:ph type="body" idx="1"/>
          </p:nvPr>
        </p:nvSpPr>
        <p:spPr>
          <a:xfrm>
            <a:off x="722313" y="2060848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s-CO" sz="3600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CAUSAS DE MORTALIDAD</a:t>
            </a:r>
            <a:endParaRPr lang="es-CO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74514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Hombres 20-29 años</a:t>
            </a:r>
          </a:p>
        </p:txBody>
      </p:sp>
      <p:graphicFrame>
        <p:nvGraphicFramePr>
          <p:cNvPr id="9" name="9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548874"/>
              </p:ext>
            </p:extLst>
          </p:nvPr>
        </p:nvGraphicFramePr>
        <p:xfrm>
          <a:off x="250825" y="1092200"/>
          <a:ext cx="8642350" cy="514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870124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Hombres 20-29 años</a:t>
            </a:r>
          </a:p>
        </p:txBody>
      </p:sp>
      <p:graphicFrame>
        <p:nvGraphicFramePr>
          <p:cNvPr id="5" name="1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4594999"/>
              </p:ext>
            </p:extLst>
          </p:nvPr>
        </p:nvGraphicFramePr>
        <p:xfrm>
          <a:off x="179512" y="9807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1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167548"/>
              </p:ext>
            </p:extLst>
          </p:nvPr>
        </p:nvGraphicFramePr>
        <p:xfrm>
          <a:off x="4953794" y="908720"/>
          <a:ext cx="4190206" cy="2777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1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9146742"/>
              </p:ext>
            </p:extLst>
          </p:nvPr>
        </p:nvGraphicFramePr>
        <p:xfrm>
          <a:off x="1547664" y="3645024"/>
          <a:ext cx="568863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3109823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Hombres 45-59 años</a:t>
            </a:r>
          </a:p>
        </p:txBody>
      </p:sp>
      <p:graphicFrame>
        <p:nvGraphicFramePr>
          <p:cNvPr id="5" name="1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1115125"/>
              </p:ext>
            </p:extLst>
          </p:nvPr>
        </p:nvGraphicFramePr>
        <p:xfrm>
          <a:off x="250825" y="1092200"/>
          <a:ext cx="8642350" cy="514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690512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Hombres 45-59 años</a:t>
            </a:r>
          </a:p>
        </p:txBody>
      </p:sp>
      <p:graphicFrame>
        <p:nvGraphicFramePr>
          <p:cNvPr id="5" name="1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6474288"/>
              </p:ext>
            </p:extLst>
          </p:nvPr>
        </p:nvGraphicFramePr>
        <p:xfrm>
          <a:off x="31591" y="9807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1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6920642"/>
              </p:ext>
            </p:extLst>
          </p:nvPr>
        </p:nvGraphicFramePr>
        <p:xfrm>
          <a:off x="4572000" y="9807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19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5006866"/>
              </p:ext>
            </p:extLst>
          </p:nvPr>
        </p:nvGraphicFramePr>
        <p:xfrm>
          <a:off x="1979712" y="3717032"/>
          <a:ext cx="4648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3613090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Mujeres 20-29 años</a:t>
            </a:r>
          </a:p>
        </p:txBody>
      </p:sp>
      <p:graphicFrame>
        <p:nvGraphicFramePr>
          <p:cNvPr id="5" name="20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485291"/>
              </p:ext>
            </p:extLst>
          </p:nvPr>
        </p:nvGraphicFramePr>
        <p:xfrm>
          <a:off x="250825" y="1092200"/>
          <a:ext cx="8642350" cy="514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335626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Mujeres 20-29 años</a:t>
            </a:r>
          </a:p>
        </p:txBody>
      </p:sp>
      <p:graphicFrame>
        <p:nvGraphicFramePr>
          <p:cNvPr id="5" name="2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5995486"/>
              </p:ext>
            </p:extLst>
          </p:nvPr>
        </p:nvGraphicFramePr>
        <p:xfrm>
          <a:off x="179512" y="90872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2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8923821"/>
              </p:ext>
            </p:extLst>
          </p:nvPr>
        </p:nvGraphicFramePr>
        <p:xfrm>
          <a:off x="4572000" y="90872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2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0953180"/>
              </p:ext>
            </p:extLst>
          </p:nvPr>
        </p:nvGraphicFramePr>
        <p:xfrm>
          <a:off x="2195736" y="378904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9719793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Mujeres 45-59 años</a:t>
            </a:r>
          </a:p>
        </p:txBody>
      </p:sp>
      <p:graphicFrame>
        <p:nvGraphicFramePr>
          <p:cNvPr id="5" name="2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1490210"/>
              </p:ext>
            </p:extLst>
          </p:nvPr>
        </p:nvGraphicFramePr>
        <p:xfrm>
          <a:off x="250825" y="1092200"/>
          <a:ext cx="8642350" cy="514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483304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Mujeres 45-59 años</a:t>
            </a:r>
          </a:p>
        </p:txBody>
      </p:sp>
      <p:graphicFrame>
        <p:nvGraphicFramePr>
          <p:cNvPr id="5" name="2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1342646"/>
              </p:ext>
            </p:extLst>
          </p:nvPr>
        </p:nvGraphicFramePr>
        <p:xfrm>
          <a:off x="0" y="9807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2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1516661"/>
              </p:ext>
            </p:extLst>
          </p:nvPr>
        </p:nvGraphicFramePr>
        <p:xfrm>
          <a:off x="4572000" y="90872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29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5889218"/>
              </p:ext>
            </p:extLst>
          </p:nvPr>
        </p:nvGraphicFramePr>
        <p:xfrm>
          <a:off x="2267744" y="364502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9763343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oloresFasecolda">
  <a:themeElements>
    <a:clrScheme name="Centrado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>
          <a:reflection blurRad="6350" stA="50000" endA="300" endPos="38500" dist="50800" dir="5400000" sy="-100000" algn="bl" rotWithShape="0"/>
        </a:effectLst>
      </a:spPr>
      <a:bodyPr rtlCol="0" anchor="t"/>
      <a:lstStyle>
        <a:defPPr>
          <a:defRPr sz="1350" dirty="0" smtClean="0">
            <a:ln w="0"/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002">
          <a:schemeClr val="lt2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9F1A948B3EA8E49B02D8FDCAF75D5B6" ma:contentTypeVersion="1" ma:contentTypeDescription="Crear nuevo documento." ma:contentTypeScope="" ma:versionID="03916c7a3281c525f87001d47fec2859">
  <xsd:schema xmlns:xsd="http://www.w3.org/2001/XMLSchema" xmlns:xs="http://www.w3.org/2001/XMLSchema" xmlns:p="http://schemas.microsoft.com/office/2006/metadata/properties" xmlns:ns3="bb3515d3-3bde-425c-bb94-5749397b72ec" targetNamespace="http://schemas.microsoft.com/office/2006/metadata/properties" ma:root="true" ma:fieldsID="7ab0794a7fa9442d2bb7ca3818ff636a" ns3:_="">
    <xsd:import namespace="bb3515d3-3bde-425c-bb94-5749397b72ec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3515d3-3bde-425c-bb94-5749397b72e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89E121-83C6-4139-9AFC-02405CC5A1AE}">
  <ds:schemaRefs>
    <ds:schemaRef ds:uri="http://purl.org/dc/dcmitype/"/>
    <ds:schemaRef ds:uri="http://schemas.microsoft.com/office/2006/documentManagement/types"/>
    <ds:schemaRef ds:uri="http://schemas.microsoft.com/office/infopath/2007/PartnerControls"/>
    <ds:schemaRef ds:uri="bb3515d3-3bde-425c-bb94-5749397b72ec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CE169CF-6FC4-4240-9B90-CB4719BF70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A7E652-2BF5-4FEF-A52D-8C44861A39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3515d3-3bde-425c-bb94-5749397b72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ColoresFasecolda</Template>
  <TotalTime>26039</TotalTime>
  <Words>46</Words>
  <Application>Microsoft Office PowerPoint</Application>
  <PresentationFormat>Presentación en pantalla (4:3)</PresentationFormat>
  <Paragraphs>17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Arial Narrow</vt:lpstr>
      <vt:lpstr>Calibri</vt:lpstr>
      <vt:lpstr>ColoresFasecolda</vt:lpstr>
      <vt:lpstr>Julio 26 de 2017 </vt:lpstr>
      <vt:lpstr>Hombres 20-29 años</vt:lpstr>
      <vt:lpstr>Hombres 20-29 años</vt:lpstr>
      <vt:lpstr>Hombres 45-59 años</vt:lpstr>
      <vt:lpstr>Hombres 45-59 años</vt:lpstr>
      <vt:lpstr>Mujeres 20-29 años</vt:lpstr>
      <vt:lpstr>Mujeres 20-29 años</vt:lpstr>
      <vt:lpstr>Mujeres 45-59 años</vt:lpstr>
      <vt:lpstr>Mujeres 45-59 años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María Claudia Cuevas M.</dc:creator>
  <cp:lastModifiedBy>Claudia Marcela Rojas Chacon</cp:lastModifiedBy>
  <cp:revision>1962</cp:revision>
  <dcterms:created xsi:type="dcterms:W3CDTF">2014-04-22T15:18:16Z</dcterms:created>
  <dcterms:modified xsi:type="dcterms:W3CDTF">2018-03-12T14:52:14Z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0x01010069F1A948B3EA8E49B02D8FDCAF75D5B6</vt:lpwstr>
  </property>
  <property fmtid="{D5CDD505-2E9C-101B-9397-08002B2CF9AE}" pid="3" name="IsMyDocuments">
    <vt:bool>true</vt:bool>
  </property>
</Properties>
</file>