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4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14"/>
  </p:notesMasterIdLst>
  <p:sldIdLst>
    <p:sldId id="901" r:id="rId6"/>
    <p:sldId id="2004" r:id="rId7"/>
    <p:sldId id="2005" r:id="rId8"/>
    <p:sldId id="2006" r:id="rId9"/>
    <p:sldId id="2007" r:id="rId10"/>
    <p:sldId id="2008" r:id="rId11"/>
    <p:sldId id="2009" r:id="rId12"/>
    <p:sldId id="2010" r:id="rId1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5CE4"/>
    <a:srgbClr val="D0508A"/>
    <a:srgbClr val="9933FF"/>
    <a:srgbClr val="6069C0"/>
    <a:srgbClr val="FF0066"/>
    <a:srgbClr val="F7820D"/>
    <a:srgbClr val="D24E51"/>
    <a:srgbClr val="21FF5B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21" autoAdjust="0"/>
    <p:restoredTop sz="94434" autoAdjust="0"/>
  </p:normalViewPr>
  <p:slideViewPr>
    <p:cSldViewPr>
      <p:cViewPr varScale="1">
        <p:scale>
          <a:sx n="72" d="100"/>
          <a:sy n="72" d="100"/>
        </p:scale>
        <p:origin x="13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71508750277779"/>
          <c:y val="7.0884094224070993E-2"/>
          <c:w val="0.87398048106784798"/>
          <c:h val="0.78150496244033174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Estatales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8.0468762913294301E-2"/>
                  <c:y val="-7.45865751715638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BF-4240-9687-38A90C0D4631}"/>
                </c:ext>
              </c:extLst>
            </c:dLbl>
            <c:dLbl>
              <c:idx val="1"/>
              <c:layout>
                <c:manualLayout>
                  <c:x val="-6.2975553584317265E-2"/>
                  <c:y val="5.86037376348001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BF-4240-9687-38A90C0D4631}"/>
                </c:ext>
              </c:extLst>
            </c:dLbl>
            <c:dLbl>
              <c:idx val="2"/>
              <c:layout>
                <c:manualLayout>
                  <c:x val="-6.5891088472480153E-2"/>
                  <c:y val="-6.39313501470546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BF-4240-9687-38A90C0D4631}"/>
                </c:ext>
              </c:extLst>
            </c:dLbl>
            <c:dLbl>
              <c:idx val="3"/>
              <c:layout>
                <c:manualLayout>
                  <c:x val="-5.1313414031665977E-2"/>
                  <c:y val="-5.86037376348001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BF-4240-9687-38A90C0D4631}"/>
                </c:ext>
              </c:extLst>
            </c:dLbl>
            <c:dLbl>
              <c:idx val="4"/>
              <c:layout>
                <c:manualLayout>
                  <c:x val="-3.3084204320684964E-2"/>
                  <c:y val="7.99141876838183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8BF-4240-9687-38A90C0D4631}"/>
                </c:ext>
              </c:extLst>
            </c:dLbl>
            <c:dLbl>
              <c:idx val="5"/>
              <c:layout>
                <c:manualLayout>
                  <c:x val="-4.2566809367177411E-2"/>
                  <c:y val="-7.45865751715638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BF-4240-9687-38A90C0D4631}"/>
                </c:ext>
              </c:extLst>
            </c:dLbl>
            <c:dLbl>
              <c:idx val="6"/>
              <c:layout>
                <c:manualLayout>
                  <c:x val="-5.4228948919828761E-2"/>
                  <c:y val="-6.92589626593092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BF-4240-9687-38A90C0D4631}"/>
                </c:ext>
              </c:extLst>
            </c:dLbl>
            <c:dLbl>
              <c:idx val="7"/>
              <c:layout>
                <c:manualLayout>
                  <c:x val="-7.4637693136968719E-2"/>
                  <c:y val="7.99141876838184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8BF-4240-9687-38A90C0D4631}"/>
                </c:ext>
              </c:extLst>
            </c:dLbl>
            <c:dLbl>
              <c:idx val="8"/>
              <c:layout>
                <c:manualLayout>
                  <c:x val="-1.2294144871321605E-2"/>
                  <c:y val="-7.99141876838183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8BF-4240-9687-38A90C0D463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Hoja1!$B$2:$B$9</c:f>
              <c:numCache>
                <c:formatCode>0,000%</c:formatCode>
                <c:ptCount val="8"/>
                <c:pt idx="0">
                  <c:v>3.46881837639798E-2</c:v>
                </c:pt>
                <c:pt idx="1">
                  <c:v>3.6395449830418328E-2</c:v>
                </c:pt>
                <c:pt idx="2">
                  <c:v>4.2114061164995435E-2</c:v>
                </c:pt>
                <c:pt idx="3">
                  <c:v>3.9369178293462689E-2</c:v>
                </c:pt>
                <c:pt idx="4">
                  <c:v>3.872780886402296E-2</c:v>
                </c:pt>
                <c:pt idx="5">
                  <c:v>4.1488397166752421E-2</c:v>
                </c:pt>
                <c:pt idx="6">
                  <c:v>3.8549446948552925E-2</c:v>
                </c:pt>
                <c:pt idx="7">
                  <c:v>3.8155752892792369E-2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8BF-4240-9687-38A90C0D463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32934144"/>
        <c:axId val="186712064"/>
      </c:lineChart>
      <c:catAx>
        <c:axId val="13293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6712064"/>
        <c:crosses val="autoZero"/>
        <c:auto val="1"/>
        <c:lblAlgn val="ctr"/>
        <c:lblOffset val="100"/>
        <c:noMultiLvlLbl val="0"/>
      </c:catAx>
      <c:valAx>
        <c:axId val="186712064"/>
        <c:scaling>
          <c:orientation val="minMax"/>
          <c:min val="3.0000000000000006E-2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2934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921210112995699E-2"/>
          <c:y val="2.1121059408699579E-2"/>
          <c:w val="0.89327192660301202"/>
          <c:h val="0.80490737823301961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siniestralidad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5.4774602918938223E-2"/>
                  <c:y val="-8.44290768458677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5C-4D04-9FDA-A296209D58B2}"/>
                </c:ext>
              </c:extLst>
            </c:dLbl>
            <c:dLbl>
              <c:idx val="2"/>
              <c:layout>
                <c:manualLayout>
                  <c:x val="-6.7097348232535062E-2"/>
                  <c:y val="-7.2265677376843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D5C-4D04-9FDA-A296209D58B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Hoja1!$B$2:$B$6</c:f>
              <c:numCache>
                <c:formatCode>0.0%</c:formatCode>
                <c:ptCount val="5"/>
                <c:pt idx="0">
                  <c:v>2.6163750634536458E-2</c:v>
                </c:pt>
                <c:pt idx="1">
                  <c:v>2.6985435469200944E-2</c:v>
                </c:pt>
                <c:pt idx="2">
                  <c:v>3.2879155723053437E-2</c:v>
                </c:pt>
                <c:pt idx="3">
                  <c:v>3.6163930617625809E-2</c:v>
                </c:pt>
                <c:pt idx="4">
                  <c:v>3.5243200000000009E-2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5C-4D04-9FDA-A296209D58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9469072"/>
        <c:axId val="409457592"/>
      </c:lineChart>
      <c:catAx>
        <c:axId val="40946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09457592"/>
        <c:crosses val="autoZero"/>
        <c:auto val="1"/>
        <c:lblAlgn val="ctr"/>
        <c:lblOffset val="100"/>
        <c:noMultiLvlLbl val="0"/>
      </c:catAx>
      <c:valAx>
        <c:axId val="409457592"/>
        <c:scaling>
          <c:orientation val="minMax"/>
          <c:min val="2.3000000000000007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0946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Ultima Diagonal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Hoja1!$B$2:$B$9</c:f>
              <c:numCache>
                <c:formatCode>#\ ###\ ###</c:formatCode>
                <c:ptCount val="8"/>
                <c:pt idx="0">
                  <c:v>201596</c:v>
                </c:pt>
                <c:pt idx="1">
                  <c:v>218193</c:v>
                </c:pt>
                <c:pt idx="2">
                  <c:v>240499</c:v>
                </c:pt>
                <c:pt idx="3">
                  <c:v>254126</c:v>
                </c:pt>
                <c:pt idx="4">
                  <c:v>272312</c:v>
                </c:pt>
                <c:pt idx="5">
                  <c:v>301427</c:v>
                </c:pt>
                <c:pt idx="6">
                  <c:v>302221</c:v>
                </c:pt>
                <c:pt idx="7">
                  <c:v>240305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F-4CE7-B09C-884DA9C3C50C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IBNR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Hoja1!$A$2:$A$9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Hoja1!$C$2:$C$9</c:f>
              <c:numCache>
                <c:formatCode>#\ ###\ ###</c:formatCode>
                <c:ptCount val="8"/>
                <c:pt idx="0">
                  <c:v>247.46493311060476</c:v>
                </c:pt>
                <c:pt idx="1">
                  <c:v>450.04438385032699</c:v>
                </c:pt>
                <c:pt idx="2">
                  <c:v>707.01116320842993</c:v>
                </c:pt>
                <c:pt idx="3">
                  <c:v>1067.7301715273934</c:v>
                </c:pt>
                <c:pt idx="4">
                  <c:v>1691.8175944084069</c:v>
                </c:pt>
                <c:pt idx="5">
                  <c:v>3135.1747614128399</c:v>
                </c:pt>
                <c:pt idx="6">
                  <c:v>6632.9285126416944</c:v>
                </c:pt>
                <c:pt idx="7">
                  <c:v>70705.517977876239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1F-4CE7-B09C-884DA9C3C5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33675520"/>
        <c:axId val="186717824"/>
      </c:barChart>
      <c:catAx>
        <c:axId val="13367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6717824"/>
        <c:crossesAt val="-9.9999999999999987E+49"/>
        <c:auto val="1"/>
        <c:lblAlgn val="ctr"/>
        <c:lblOffset val="100"/>
        <c:noMultiLvlLbl val="0"/>
      </c:catAx>
      <c:valAx>
        <c:axId val="18671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#\ ###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3675520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s-E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71508750277779"/>
          <c:y val="7.0884094224070993E-2"/>
          <c:w val="0.87398048106784798"/>
          <c:h val="0.78150496244033174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Estatales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8.0468762913294301E-2"/>
                  <c:y val="-7.45865751715638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BF-4240-9687-38A90C0D4631}"/>
                </c:ext>
              </c:extLst>
            </c:dLbl>
            <c:dLbl>
              <c:idx val="1"/>
              <c:layout>
                <c:manualLayout>
                  <c:x val="-6.2975553584317265E-2"/>
                  <c:y val="5.86037376348001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BF-4240-9687-38A90C0D4631}"/>
                </c:ext>
              </c:extLst>
            </c:dLbl>
            <c:dLbl>
              <c:idx val="2"/>
              <c:layout>
                <c:manualLayout>
                  <c:x val="-6.5891088472480153E-2"/>
                  <c:y val="-6.39313501470546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BF-4240-9687-38A90C0D4631}"/>
                </c:ext>
              </c:extLst>
            </c:dLbl>
            <c:dLbl>
              <c:idx val="3"/>
              <c:layout>
                <c:manualLayout>
                  <c:x val="-5.1313414031665977E-2"/>
                  <c:y val="-5.86037376348001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BF-4240-9687-38A90C0D4631}"/>
                </c:ext>
              </c:extLst>
            </c:dLbl>
            <c:dLbl>
              <c:idx val="4"/>
              <c:layout>
                <c:manualLayout>
                  <c:x val="-3.3084204320684964E-2"/>
                  <c:y val="7.9914187683818361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8BF-4240-9687-38A90C0D4631}"/>
                </c:ext>
              </c:extLst>
            </c:dLbl>
            <c:dLbl>
              <c:idx val="5"/>
              <c:layout>
                <c:manualLayout>
                  <c:x val="-4.2566809367177411E-2"/>
                  <c:y val="-7.45865751715638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BF-4240-9687-38A90C0D4631}"/>
                </c:ext>
              </c:extLst>
            </c:dLbl>
            <c:dLbl>
              <c:idx val="6"/>
              <c:layout>
                <c:manualLayout>
                  <c:x val="-5.4228948919828761E-2"/>
                  <c:y val="-6.92589626593092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BF-4240-9687-38A90C0D4631}"/>
                </c:ext>
              </c:extLst>
            </c:dLbl>
            <c:dLbl>
              <c:idx val="7"/>
              <c:layout>
                <c:manualLayout>
                  <c:x val="-7.4637693136968719E-2"/>
                  <c:y val="7.99141876838184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8BF-4240-9687-38A90C0D4631}"/>
                </c:ext>
              </c:extLst>
            </c:dLbl>
            <c:dLbl>
              <c:idx val="8"/>
              <c:layout>
                <c:manualLayout>
                  <c:x val="-1.2294144871321605E-2"/>
                  <c:y val="-7.99141876838183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8BF-4240-9687-38A90C0D463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Hoja1!$B$2:$B$5</c:f>
              <c:numCache>
                <c:formatCode>0,000%</c:formatCode>
                <c:ptCount val="4"/>
                <c:pt idx="0">
                  <c:v>6.2032635725290428E-2</c:v>
                </c:pt>
                <c:pt idx="1">
                  <c:v>9.0919510716242768E-2</c:v>
                </c:pt>
                <c:pt idx="2">
                  <c:v>9.9836526684252122E-2</c:v>
                </c:pt>
                <c:pt idx="3">
                  <c:v>0.11024485263798192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8BF-4240-9687-38A90C0D463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32934144"/>
        <c:axId val="186712064"/>
      </c:lineChart>
      <c:catAx>
        <c:axId val="13293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6712064"/>
        <c:crosses val="autoZero"/>
        <c:auto val="1"/>
        <c:lblAlgn val="ctr"/>
        <c:lblOffset val="100"/>
        <c:noMultiLvlLbl val="0"/>
      </c:catAx>
      <c:valAx>
        <c:axId val="186712064"/>
        <c:scaling>
          <c:orientation val="minMax"/>
          <c:min val="3.0000000000000006E-2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2934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Ultima Diagonal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Hoja1!$B$2:$B$6</c:f>
              <c:numCache>
                <c:formatCode>_(* #.##0_);_(* \(#.##0\);_(* "-"??_);_(@_)</c:formatCode>
                <c:ptCount val="5"/>
                <c:pt idx="0">
                  <c:v>1179.1600000000001</c:v>
                </c:pt>
                <c:pt idx="1">
                  <c:v>1797.6089999999999</c:v>
                </c:pt>
                <c:pt idx="2">
                  <c:v>1978.549</c:v>
                </c:pt>
                <c:pt idx="3">
                  <c:v>1476.874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F-4CE7-B09C-884DA9C3C50C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IBNR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17A-417F-B01A-C304255CC87B}"/>
              </c:ext>
            </c:extLst>
          </c:dPt>
          <c:cat>
            <c:numRef>
              <c:f>Hoja1!$A$2:$A$6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Hoja1!$C$2:$C$6</c:f>
              <c:numCache>
                <c:formatCode>_(* #.##0_);_(* \(#.##0\);_(* "-"??_);_(@_)</c:formatCode>
                <c:ptCount val="5"/>
                <c:pt idx="0">
                  <c:v>1.0091317489013818E-2</c:v>
                </c:pt>
                <c:pt idx="1">
                  <c:v>1.1891035719993397</c:v>
                </c:pt>
                <c:pt idx="2">
                  <c:v>34.926448451621127</c:v>
                </c:pt>
                <c:pt idx="3">
                  <c:v>744.82073022152986</c:v>
                </c:pt>
                <c:pt idx="4">
                  <c:v>2581.4531000000002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1F-4CE7-B09C-884DA9C3C5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33675520"/>
        <c:axId val="186717824"/>
      </c:barChart>
      <c:catAx>
        <c:axId val="13367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6717824"/>
        <c:crossesAt val="-0.1"/>
        <c:auto val="1"/>
        <c:lblAlgn val="ctr"/>
        <c:lblOffset val="100"/>
        <c:noMultiLvlLbl val="0"/>
      </c:catAx>
      <c:valAx>
        <c:axId val="18671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.##0_);_(* \(#.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3675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71508750277779"/>
          <c:y val="7.0884094224070993E-2"/>
          <c:w val="0.87398048106784798"/>
          <c:h val="0.78150496244033174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Estatales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6.5611918396530564E-2"/>
                  <c:y val="0.1065522502450911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BF-4240-9687-38A90C0D4631}"/>
                </c:ext>
              </c:extLst>
            </c:dLbl>
            <c:dLbl>
              <c:idx val="1"/>
              <c:layout>
                <c:manualLayout>
                  <c:x val="-0.10160331969157717"/>
                  <c:y val="-0.106552250245091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BF-4240-9687-38A90C0D4631}"/>
                </c:ext>
              </c:extLst>
            </c:dLbl>
            <c:dLbl>
              <c:idx val="2"/>
              <c:layout>
                <c:manualLayout>
                  <c:x val="-7.4805130024061084E-2"/>
                  <c:y val="-0.1065522502450911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BF-4240-9687-38A90C0D4631}"/>
                </c:ext>
              </c:extLst>
            </c:dLbl>
            <c:dLbl>
              <c:idx val="3"/>
              <c:layout>
                <c:manualLayout>
                  <c:x val="-5.7256069770423565E-2"/>
                  <c:y val="-0.1118798627573457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BF-4240-9687-38A90C0D4631}"/>
                </c:ext>
              </c:extLst>
            </c:dLbl>
            <c:dLbl>
              <c:idx val="4"/>
              <c:layout>
                <c:manualLayout>
                  <c:x val="-8.6568688098542582E-2"/>
                  <c:y val="0.1172074752696001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8BF-4240-9687-38A90C0D4631}"/>
                </c:ext>
              </c:extLst>
            </c:dLbl>
            <c:dLbl>
              <c:idx val="5"/>
              <c:layout>
                <c:manualLayout>
                  <c:x val="-9.3079951672058792E-2"/>
                  <c:y val="-0.1225350877818548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BF-4240-9687-38A90C0D4631}"/>
                </c:ext>
              </c:extLst>
            </c:dLbl>
            <c:dLbl>
              <c:idx val="6"/>
              <c:layout>
                <c:manualLayout>
                  <c:x val="-8.0971294288524551E-2"/>
                  <c:y val="0.1331903128063639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BF-4240-9687-38A90C0D4631}"/>
                </c:ext>
              </c:extLst>
            </c:dLbl>
            <c:dLbl>
              <c:idx val="7"/>
              <c:layout>
                <c:manualLayout>
                  <c:x val="-8.9140906270560819E-3"/>
                  <c:y val="-9.05694127083274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8BF-4240-9687-38A90C0D4631}"/>
                </c:ext>
              </c:extLst>
            </c:dLbl>
            <c:dLbl>
              <c:idx val="8"/>
              <c:layout>
                <c:manualLayout>
                  <c:x val="-1.2294144871321605E-2"/>
                  <c:y val="-7.99141876838183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8BF-4240-9687-38A90C0D4631}"/>
                </c:ext>
              </c:extLst>
            </c:dLbl>
            <c:numFmt formatCode="&quot;$&quot;\ 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Hoja1!$B$2:$B$9</c:f>
              <c:numCache>
                <c:formatCode>_-"$"* #.##0000_-;\-"$"* #.##0000_-;_-"$"* "-"_-;_-@_-</c:formatCode>
                <c:ptCount val="8"/>
                <c:pt idx="0">
                  <c:v>0.71859049562812483</c:v>
                </c:pt>
                <c:pt idx="1">
                  <c:v>0.73999641787592008</c:v>
                </c:pt>
                <c:pt idx="2">
                  <c:v>0.7856165947327135</c:v>
                </c:pt>
                <c:pt idx="3">
                  <c:v>0.89425062903866459</c:v>
                </c:pt>
                <c:pt idx="4">
                  <c:v>0.99550329457741871</c:v>
                </c:pt>
                <c:pt idx="5">
                  <c:v>1.0495393668909601</c:v>
                </c:pt>
                <c:pt idx="6">
                  <c:v>1.0723849413717477</c:v>
                </c:pt>
                <c:pt idx="7">
                  <c:v>1.1410670831860952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8BF-4240-9687-38A90C0D463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32934144"/>
        <c:axId val="186712064"/>
      </c:lineChart>
      <c:catAx>
        <c:axId val="13293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6712064"/>
        <c:crosses val="autoZero"/>
        <c:auto val="1"/>
        <c:lblAlgn val="ctr"/>
        <c:lblOffset val="100"/>
        <c:noMultiLvlLbl val="0"/>
      </c:catAx>
      <c:valAx>
        <c:axId val="186712064"/>
        <c:scaling>
          <c:orientation val="minMax"/>
          <c:min val="0.5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2934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Ultima Diagonal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Hoja1!$B$2:$B$9</c:f>
              <c:numCache>
                <c:formatCode>_(* #.##0_);_(* \(#.##0\);_(* "-"??_);_(@_)</c:formatCode>
                <c:ptCount val="8"/>
                <c:pt idx="0">
                  <c:v>134462.86029700001</c:v>
                </c:pt>
                <c:pt idx="1">
                  <c:v>146353.80299299999</c:v>
                </c:pt>
                <c:pt idx="2">
                  <c:v>167179.66682600003</c:v>
                </c:pt>
                <c:pt idx="3">
                  <c:v>194799.16358999998</c:v>
                </c:pt>
                <c:pt idx="4">
                  <c:v>222373.06982499998</c:v>
                </c:pt>
                <c:pt idx="5">
                  <c:v>243367.18442999996</c:v>
                </c:pt>
                <c:pt idx="6">
                  <c:v>222927.63765300001</c:v>
                </c:pt>
                <c:pt idx="7">
                  <c:v>137148.886531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F-4CE7-B09C-884DA9C3C50C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IBNR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Hoja1!$A$2:$A$9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Hoja1!$C$2:$C$9</c:f>
              <c:numCache>
                <c:formatCode>#\ ###\ ###</c:formatCode>
                <c:ptCount val="8"/>
                <c:pt idx="0">
                  <c:v>10579.93520858197</c:v>
                </c:pt>
                <c:pt idx="1">
                  <c:v>15441.266644535062</c:v>
                </c:pt>
                <c:pt idx="2">
                  <c:v>22315.778293100651</c:v>
                </c:pt>
                <c:pt idx="3">
                  <c:v>33407.990142611641</c:v>
                </c:pt>
                <c:pt idx="4">
                  <c:v>50398.633317023661</c:v>
                </c:pt>
                <c:pt idx="5">
                  <c:v>76282.807648027199</c:v>
                </c:pt>
                <c:pt idx="6">
                  <c:v>108282.66436746321</c:v>
                </c:pt>
                <c:pt idx="7">
                  <c:v>217734.97805821188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1F-4CE7-B09C-884DA9C3C5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33675520"/>
        <c:axId val="186717824"/>
      </c:barChart>
      <c:catAx>
        <c:axId val="13367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6717824"/>
        <c:crossesAt val="-9.9999999999999987E+49"/>
        <c:auto val="1"/>
        <c:lblAlgn val="ctr"/>
        <c:lblOffset val="100"/>
        <c:noMultiLvlLbl val="0"/>
      </c:catAx>
      <c:valAx>
        <c:axId val="18671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.##0_);_(* \(#.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3675520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71508750277779"/>
          <c:y val="7.0884094224070993E-2"/>
          <c:w val="0.87398048106784798"/>
          <c:h val="0.78150496244033174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Estatales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1.1643533704621196E-2"/>
                  <c:y val="5.32761251225454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BF-4240-9687-38A90C0D4631}"/>
                </c:ext>
              </c:extLst>
            </c:dLbl>
            <c:dLbl>
              <c:idx val="1"/>
              <c:layout>
                <c:manualLayout>
                  <c:x val="-0.10160331969157717"/>
                  <c:y val="-0.106552250245091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BF-4240-9687-38A90C0D4631}"/>
                </c:ext>
              </c:extLst>
            </c:dLbl>
            <c:dLbl>
              <c:idx val="2"/>
              <c:layout>
                <c:manualLayout>
                  <c:x val="-7.4805130024061084E-2"/>
                  <c:y val="-0.1065522502450911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BF-4240-9687-38A90C0D4631}"/>
                </c:ext>
              </c:extLst>
            </c:dLbl>
            <c:dLbl>
              <c:idx val="3"/>
              <c:layout>
                <c:manualLayout>
                  <c:x val="-5.7256069770423565E-2"/>
                  <c:y val="-0.1118798627573457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BF-4240-9687-38A90C0D4631}"/>
                </c:ext>
              </c:extLst>
            </c:dLbl>
            <c:dLbl>
              <c:idx val="4"/>
              <c:layout>
                <c:manualLayout>
                  <c:x val="-8.6568688098542582E-2"/>
                  <c:y val="0.1172074752696001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8BF-4240-9687-38A90C0D4631}"/>
                </c:ext>
              </c:extLst>
            </c:dLbl>
            <c:dLbl>
              <c:idx val="5"/>
              <c:layout>
                <c:manualLayout>
                  <c:x val="-9.3079951672058792E-2"/>
                  <c:y val="-0.1225350877818548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BF-4240-9687-38A90C0D4631}"/>
                </c:ext>
              </c:extLst>
            </c:dLbl>
            <c:dLbl>
              <c:idx val="6"/>
              <c:layout>
                <c:manualLayout>
                  <c:x val="-8.0971294288524551E-2"/>
                  <c:y val="0.1331903128063639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BF-4240-9687-38A90C0D4631}"/>
                </c:ext>
              </c:extLst>
            </c:dLbl>
            <c:dLbl>
              <c:idx val="7"/>
              <c:layout>
                <c:manualLayout>
                  <c:x val="-8.9140906270560819E-3"/>
                  <c:y val="-9.05694127083274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8BF-4240-9687-38A90C0D4631}"/>
                </c:ext>
              </c:extLst>
            </c:dLbl>
            <c:dLbl>
              <c:idx val="8"/>
              <c:layout>
                <c:manualLayout>
                  <c:x val="-1.2294144871321605E-2"/>
                  <c:y val="-7.99141876838183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8BF-4240-9687-38A90C0D4631}"/>
                </c:ext>
              </c:extLst>
            </c:dLbl>
            <c:numFmt formatCode="&quot;$&quot;\ 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Hoja1!$B$2:$B$5</c:f>
              <c:numCache>
                <c:formatCode>0.0000</c:formatCode>
                <c:ptCount val="4"/>
                <c:pt idx="0">
                  <c:v>0.28570480363030826</c:v>
                </c:pt>
                <c:pt idx="1">
                  <c:v>0.2108001747178514</c:v>
                </c:pt>
                <c:pt idx="2">
                  <c:v>0.25002212564923987</c:v>
                </c:pt>
                <c:pt idx="3">
                  <c:v>0.26333341618172729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8BF-4240-9687-38A90C0D463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32934144"/>
        <c:axId val="186712064"/>
      </c:lineChart>
      <c:catAx>
        <c:axId val="13293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6712064"/>
        <c:crosses val="autoZero"/>
        <c:auto val="1"/>
        <c:lblAlgn val="ctr"/>
        <c:lblOffset val="100"/>
        <c:noMultiLvlLbl val="0"/>
      </c:catAx>
      <c:valAx>
        <c:axId val="186712064"/>
        <c:scaling>
          <c:orientation val="minMax"/>
          <c:min val="0.2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2934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Ultima Diagonal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Hoja1!$B$2:$B$6</c:f>
              <c:numCache>
                <c:formatCode>#\ ###\ ###</c:formatCode>
                <c:ptCount val="5"/>
                <c:pt idx="0">
                  <c:v>336893.331985</c:v>
                </c:pt>
                <c:pt idx="1">
                  <c:v>379038.28923699999</c:v>
                </c:pt>
                <c:pt idx="2">
                  <c:v>495290.1057689999</c:v>
                </c:pt>
                <c:pt idx="3">
                  <c:v>394212.68372800009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F-4CE7-B09C-884DA9C3C50C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IBNR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Hoja1!$A$2:$A$6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Hoja1!$C$2:$C$6</c:f>
              <c:numCache>
                <c:formatCode>#\ ###\ ###</c:formatCode>
                <c:ptCount val="5"/>
                <c:pt idx="0">
                  <c:v>1.2274015958537348</c:v>
                </c:pt>
                <c:pt idx="1">
                  <c:v>148.66527811723063</c:v>
                </c:pt>
                <c:pt idx="2">
                  <c:v>8123.305795430846</c:v>
                </c:pt>
                <c:pt idx="3">
                  <c:v>190833.77929417643</c:v>
                </c:pt>
                <c:pt idx="4">
                  <c:v>647057.0199999999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1F-4CE7-B09C-884DA9C3C5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33675520"/>
        <c:axId val="186717824"/>
      </c:barChart>
      <c:catAx>
        <c:axId val="13367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6717824"/>
        <c:crossesAt val="-0.1"/>
        <c:auto val="1"/>
        <c:lblAlgn val="ctr"/>
        <c:lblOffset val="100"/>
        <c:noMultiLvlLbl val="0"/>
      </c:catAx>
      <c:valAx>
        <c:axId val="18671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#\ ###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3675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921210112995699E-2"/>
          <c:y val="2.1121059408699579E-2"/>
          <c:w val="0.89327192660301202"/>
          <c:h val="0.80490737823301961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Riesgos Laborales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5.4774602918938223E-2"/>
                  <c:y val="-8.44290768458677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5C-4D04-9FDA-A296209D58B2}"/>
                </c:ext>
              </c:extLst>
            </c:dLbl>
            <c:dLbl>
              <c:idx val="2"/>
              <c:layout>
                <c:manualLayout>
                  <c:x val="-6.7097348232535062E-2"/>
                  <c:y val="-7.2265677376843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D5C-4D04-9FDA-A296209D58B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Hoja1!$B$2:$B$9</c:f>
              <c:numCache>
                <c:formatCode>0.00%</c:formatCode>
                <c:ptCount val="8"/>
                <c:pt idx="0">
                  <c:v>0.10924702465435927</c:v>
                </c:pt>
                <c:pt idx="1">
                  <c:v>0.11223376246889549</c:v>
                </c:pt>
                <c:pt idx="2">
                  <c:v>0.11122001909808121</c:v>
                </c:pt>
                <c:pt idx="3">
                  <c:v>0.11469281118376239</c:v>
                </c:pt>
                <c:pt idx="4">
                  <c:v>0.12062162983538111</c:v>
                </c:pt>
                <c:pt idx="5">
                  <c:v>0.12362260937421285</c:v>
                </c:pt>
                <c:pt idx="6">
                  <c:v>0.11427976556140887</c:v>
                </c:pt>
                <c:pt idx="7">
                  <c:v>0.11472139426263887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5C-4D04-9FDA-A296209D58B2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Sistema de Salud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Hoja1!$A$2:$A$9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Hoja1!$C$6:$C$9</c:f>
              <c:numCache>
                <c:formatCode>0.00%</c:formatCode>
                <c:ptCount val="4"/>
                <c:pt idx="0">
                  <c:v>2.5999999999999999E-2</c:v>
                </c:pt>
                <c:pt idx="1">
                  <c:v>2.7E-2</c:v>
                </c:pt>
                <c:pt idx="2">
                  <c:v>3.3000000000000002E-2</c:v>
                </c:pt>
                <c:pt idx="3">
                  <c:v>3.5999999999999997E-2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A7-4500-A657-A32BA1685E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9469072"/>
        <c:axId val="409457592"/>
      </c:lineChart>
      <c:catAx>
        <c:axId val="40946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09457592"/>
        <c:crosses val="autoZero"/>
        <c:auto val="1"/>
        <c:lblAlgn val="ctr"/>
        <c:lblOffset val="100"/>
        <c:noMultiLvlLbl val="0"/>
      </c:catAx>
      <c:valAx>
        <c:axId val="409457592"/>
        <c:scaling>
          <c:orientation val="minMax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0946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0.08948</cdr:x>
      <cdr:y>0.02764</cdr:y>
    </cdr:from>
    <cdr:to>
      <cdr:x>0.96684</cdr:x>
      <cdr:y>0.1123</cdr:y>
    </cdr:to>
    <cdr:pic>
      <cdr:nvPicPr>
        <cdr:cNvPr id="8" name="chart">
          <a:extLst xmlns:a="http://schemas.openxmlformats.org/drawingml/2006/main">
            <a:ext uri="{FF2B5EF4-FFF2-40B4-BE49-F238E27FC236}">
              <a16:creationId xmlns:a16="http://schemas.microsoft.com/office/drawing/2014/main" id="{FADB40BC-1E09-4289-A56D-CC1B44186188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36442" y="81506"/>
          <a:ext cx="4279573" cy="249648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0.12084</cdr:x>
      <cdr:y>0.01865</cdr:y>
    </cdr:from>
    <cdr:to>
      <cdr:x>0.93904</cdr:x>
      <cdr:y>0.12679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78E2DFEF-0E30-4A57-8DE0-A7A1F67AC6F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89449" y="55008"/>
          <a:ext cx="3991003" cy="318890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0.12375</cdr:x>
      <cdr:y>0.03904</cdr:y>
    </cdr:from>
    <cdr:to>
      <cdr:x>0.95873</cdr:x>
      <cdr:y>0.11961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ABE7BF89-56C5-4315-84F4-DD03B3FE3D98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03648" y="115124"/>
          <a:ext cx="4072826" cy="237584"/>
        </a:xfrm>
        <a:prstGeom xmlns:a="http://schemas.openxmlformats.org/drawingml/2006/main" prst="rect">
          <a:avLst/>
        </a:prstGeom>
      </cdr:spPr>
    </cdr:pic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0.10542</cdr:x>
      <cdr:y>3.39112E-7</cdr:y>
    </cdr:from>
    <cdr:to>
      <cdr:x>0.92719</cdr:x>
      <cdr:y>0.09376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47D5BDFE-28B1-4438-B343-092C03DF999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14192" y="1"/>
          <a:ext cx="4008451" cy="276490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734A5-1E42-411D-A13B-88BA6FA086B8}" type="datetimeFigureOut">
              <a:rPr lang="es-CO" smtClean="0"/>
              <a:pPr/>
              <a:t>12/03/2018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46437-D81A-43ED-8A6B-15565E7F11E4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35934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DEE0E-C68F-4FD6-9F9A-925BFE18F6D4}" type="slidenum">
              <a:rPr lang="es-CO" smtClean="0">
                <a:solidFill>
                  <a:prstClr val="black"/>
                </a:solidFill>
              </a:rPr>
              <a:pPr/>
              <a:t>1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66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jpe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jpe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jpe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jpeg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685800" y="2463031"/>
            <a:ext cx="7772400" cy="1470025"/>
          </a:xfrm>
        </p:spPr>
        <p:txBody>
          <a:bodyPr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es-CO" sz="3200" b="1" kern="1200" cap="none" dirty="0" smtClean="0">
                <a:solidFill>
                  <a:srgbClr val="215968"/>
                </a:solidFill>
                <a:latin typeface="Arial" charset="0"/>
                <a:ea typeface="ＭＳ Ｐゴシック" pitchFamily="-84" charset="-128"/>
                <a:cs typeface="Arial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31640" y="5445224"/>
            <a:ext cx="6400800" cy="936104"/>
          </a:xfrm>
        </p:spPr>
        <p:txBody>
          <a:bodyPr anchor="b">
            <a:normAutofit/>
          </a:bodyPr>
          <a:lstStyle>
            <a:lvl1pPr marL="0" indent="0" algn="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EA57-DEEF-4918-A208-449DA545727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12/03/2018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346-27B3-4F4A-8A2D-2D29ABD4967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Conector recto 5"/>
          <p:cNvCxnSpPr>
            <a:cxnSpLocks noChangeShapeType="1"/>
          </p:cNvCxnSpPr>
          <p:nvPr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ector recto 5"/>
          <p:cNvCxnSpPr>
            <a:cxnSpLocks noChangeShapeType="1"/>
          </p:cNvCxnSpPr>
          <p:nvPr userDrawn="1"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21251559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1520" y="1052736"/>
            <a:ext cx="8568952" cy="5073427"/>
          </a:xfrm>
        </p:spPr>
        <p:txBody>
          <a:bodyPr vert="eaVert"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01810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3568" y="274638"/>
            <a:ext cx="7128792" cy="6322714"/>
          </a:xfrm>
        </p:spPr>
        <p:txBody>
          <a:bodyPr vert="eaVert"/>
          <a:lstStyle>
            <a:lvl1pPr>
              <a:defRPr lang="es-ES" sz="28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224382" y="3001262"/>
            <a:ext cx="64721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 rot="5400000">
            <a:off x="5224382" y="3028646"/>
            <a:ext cx="64721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256076" y="2969568"/>
            <a:ext cx="640871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8404568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145435"/>
          </a:xfrm>
        </p:spPr>
        <p:txBody>
          <a:bodyPr/>
          <a:lstStyle>
            <a:lvl1pPr marL="342900" indent="-34290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Font typeface="Arial" pitchFamily="34" charset="0"/>
              <a:defRPr lang="es-CO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s-CO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marL="742950" lvl="1" indent="-28575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marL="2057400" lvl="4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</a:pPr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4104456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Haga clic para modificar el estilo de texto del patrón</a:t>
            </a:r>
          </a:p>
          <a:p>
            <a:pPr marL="742950" lvl="1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88024" y="1124744"/>
            <a:ext cx="4032448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Haga clic para modificar el estilo de texto del patrón</a:t>
            </a:r>
          </a:p>
          <a:p>
            <a:pPr marL="742950" lvl="1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9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1133054"/>
            <a:ext cx="4245868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51520" y="1844824"/>
            <a:ext cx="4245868" cy="4464496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133054"/>
            <a:ext cx="4247455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247455" cy="4464496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1520" y="1052736"/>
            <a:ext cx="8568952" cy="5073427"/>
          </a:xfrm>
        </p:spPr>
        <p:txBody>
          <a:bodyPr vert="eaVert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3568" y="274638"/>
            <a:ext cx="7128792" cy="6322714"/>
          </a:xfrm>
        </p:spPr>
        <p:txBody>
          <a:bodyPr vert="eaVert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256076" y="2969568"/>
            <a:ext cx="640871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 rot="5400000">
            <a:off x="5256076" y="2996952"/>
            <a:ext cx="6408712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685800" y="2463031"/>
            <a:ext cx="7772400" cy="1470025"/>
          </a:xfrm>
        </p:spPr>
        <p:txBody>
          <a:bodyPr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es-CO" sz="3200" b="1" kern="1200" cap="none" dirty="0" smtClean="0">
                <a:solidFill>
                  <a:srgbClr val="215968"/>
                </a:solidFill>
                <a:latin typeface="Arial" charset="0"/>
                <a:ea typeface="ＭＳ Ｐゴシック" pitchFamily="-84" charset="-128"/>
                <a:cs typeface="Arial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31640" y="5445224"/>
            <a:ext cx="6400800" cy="936104"/>
          </a:xfrm>
        </p:spPr>
        <p:txBody>
          <a:bodyPr anchor="b">
            <a:normAutofit/>
          </a:bodyPr>
          <a:lstStyle>
            <a:lvl1pPr marL="0" indent="0" algn="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EA57-DEEF-4918-A208-449DA545727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12/03/2018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346-27B3-4F4A-8A2D-2D29ABD4967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Conector recto 5"/>
          <p:cNvCxnSpPr>
            <a:cxnSpLocks noChangeShapeType="1"/>
          </p:cNvCxnSpPr>
          <p:nvPr userDrawn="1"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392024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091877"/>
            <a:ext cx="8640960" cy="5145435"/>
          </a:xfrm>
        </p:spPr>
        <p:txBody>
          <a:bodyPr/>
          <a:lstStyle>
            <a:lvl1pPr marL="273050" indent="-27305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" sz="2400" kern="1200" dirty="0" smtClean="0">
                <a:solidFill>
                  <a:srgbClr val="163C46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742950" indent="-469900">
              <a:defRPr lang="es-E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Font typeface="Arial" pitchFamily="34" charset="0"/>
              <a:defRPr lang="es-CO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s-CO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2251186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091877"/>
            <a:ext cx="8640960" cy="5145435"/>
          </a:xfrm>
        </p:spPr>
        <p:txBody>
          <a:bodyPr/>
          <a:lstStyle>
            <a:lvl1pPr marL="273050" indent="-27305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" sz="2400" kern="1200" dirty="0" smtClean="0">
                <a:solidFill>
                  <a:srgbClr val="163C46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742950" indent="-469900">
              <a:defRPr lang="es-E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Font typeface="Arial" pitchFamily="34" charset="0"/>
              <a:defRPr lang="es-CO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s-CO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marL="742950" lvl="1" indent="-28575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marL="2057400" lvl="4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</a:pPr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2053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11495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137099"/>
            <a:ext cx="7772400" cy="1362075"/>
          </a:xfrm>
        </p:spPr>
        <p:txBody>
          <a:bodyPr anchor="t">
            <a:normAutofit/>
          </a:bodyPr>
          <a:lstStyle>
            <a:lvl1pPr marL="0" indent="0" algn="r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lang="es-CO" sz="2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636912"/>
            <a:ext cx="7772400" cy="1500187"/>
          </a:xfrm>
        </p:spPr>
        <p:txBody>
          <a:bodyPr anchor="b">
            <a:normAutofit/>
          </a:bodyPr>
          <a:lstStyle>
            <a:lvl1pPr marL="0" indent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s-ES" sz="3200" b="1" kern="1200" cap="none" dirty="0" smtClean="0">
                <a:solidFill>
                  <a:srgbClr val="215968"/>
                </a:solidFill>
                <a:latin typeface="Arial" charset="0"/>
                <a:ea typeface="ＭＳ Ｐゴシック" pitchFamily="-84" charset="-128"/>
                <a:cs typeface="Arial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ector recto 5"/>
          <p:cNvCxnSpPr>
            <a:cxnSpLocks noChangeShapeType="1"/>
          </p:cNvCxnSpPr>
          <p:nvPr userDrawn="1"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380987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4104456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Haga clic para modificar el estilo de texto del patrón</a:t>
            </a:r>
          </a:p>
          <a:p>
            <a:pPr marL="742950" lvl="1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88024" y="1124744"/>
            <a:ext cx="4032448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Haga clic para modificar el estilo de texto del patrón</a:t>
            </a:r>
          </a:p>
          <a:p>
            <a:pPr marL="742950" lvl="1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219518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1133054"/>
            <a:ext cx="4245868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51520" y="1844824"/>
            <a:ext cx="4245868" cy="4464496"/>
          </a:xfr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133054"/>
            <a:ext cx="4247455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247455" cy="4464496"/>
          </a:xfr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880575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525784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906204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3050"/>
            <a:ext cx="3141985" cy="1162050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algn="l">
              <a:defRPr lang="es-CO" sz="2000" b="1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317430" cy="5964262"/>
          </a:xfrm>
        </p:spPr>
        <p:txBody>
          <a:bodyPr/>
          <a:lstStyle>
            <a:lvl1pPr marL="34290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742950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Haga clic para modificar el estilo de texto del patrón</a:t>
            </a:r>
          </a:p>
          <a:p>
            <a:pPr marL="742950" lvl="1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23528" y="1435100"/>
            <a:ext cx="3141985" cy="478014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07464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1904" y="4736505"/>
            <a:ext cx="5486400" cy="566738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s-CO" sz="2000" b="1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1904" y="548680"/>
            <a:ext cx="5486400" cy="40472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1904" y="5303243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5506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1520" y="1052736"/>
            <a:ext cx="8568952" cy="5073427"/>
          </a:xfrm>
        </p:spPr>
        <p:txBody>
          <a:bodyPr vert="eaVert"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761589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3568" y="274638"/>
            <a:ext cx="7128792" cy="6322714"/>
          </a:xfrm>
        </p:spPr>
        <p:txBody>
          <a:bodyPr vert="eaVert"/>
          <a:lstStyle>
            <a:lvl1pPr>
              <a:defRPr lang="es-ES" sz="28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224382" y="3001262"/>
            <a:ext cx="64721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 rot="5400000">
            <a:off x="5224382" y="3028646"/>
            <a:ext cx="64721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2195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137099"/>
            <a:ext cx="7772400" cy="1362075"/>
          </a:xfrm>
        </p:spPr>
        <p:txBody>
          <a:bodyPr anchor="t">
            <a:normAutofit/>
          </a:bodyPr>
          <a:lstStyle>
            <a:lvl1pPr marL="0" indent="0" algn="r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lang="es-CO" sz="2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636912"/>
            <a:ext cx="7772400" cy="1500187"/>
          </a:xfrm>
        </p:spPr>
        <p:txBody>
          <a:bodyPr anchor="b">
            <a:normAutofit/>
          </a:bodyPr>
          <a:lstStyle>
            <a:lvl1pPr marL="0" indent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s-ES" sz="3200" b="1" kern="1200" cap="none" dirty="0" smtClean="0">
                <a:solidFill>
                  <a:srgbClr val="215968"/>
                </a:solidFill>
                <a:latin typeface="Arial" charset="0"/>
                <a:ea typeface="ＭＳ Ｐゴシック" pitchFamily="-84" charset="-128"/>
                <a:cs typeface="Arial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ector recto 5"/>
          <p:cNvCxnSpPr>
            <a:cxnSpLocks noChangeShapeType="1"/>
          </p:cNvCxnSpPr>
          <p:nvPr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ector recto 6"/>
          <p:cNvCxnSpPr>
            <a:cxnSpLocks noChangeShapeType="1"/>
          </p:cNvCxnSpPr>
          <p:nvPr userDrawn="1"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91449704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4104456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Haga clic para modificar el estilo de texto del patrón</a:t>
            </a:r>
          </a:p>
          <a:p>
            <a:pPr marL="342900" lvl="1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Segundo nivel</a:t>
            </a:r>
          </a:p>
          <a:p>
            <a:pPr marL="342900" lvl="2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Tercer nivel</a:t>
            </a:r>
          </a:p>
          <a:p>
            <a:pPr marL="342900" lvl="3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Cuarto nivel</a:t>
            </a:r>
          </a:p>
          <a:p>
            <a:pPr marL="342900" lvl="4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Quinto nivel</a:t>
            </a:r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88024" y="1124744"/>
            <a:ext cx="4032448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Haga clic para modificar el estilo de texto del patrón</a:t>
            </a:r>
          </a:p>
          <a:p>
            <a:pPr marL="342900" lvl="1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Segundo nivel</a:t>
            </a:r>
          </a:p>
          <a:p>
            <a:pPr marL="342900" lvl="2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Tercer nivel</a:t>
            </a:r>
          </a:p>
          <a:p>
            <a:pPr marL="342900" lvl="3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Cuarto nivel</a:t>
            </a:r>
          </a:p>
          <a:p>
            <a:pPr marL="342900" lvl="4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Quinto nivel</a:t>
            </a:r>
            <a:endParaRPr lang="es-CO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4163938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1133054"/>
            <a:ext cx="4245868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51520" y="1844824"/>
            <a:ext cx="4245868" cy="4464496"/>
          </a:xfr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133054"/>
            <a:ext cx="4247455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247455" cy="4464496"/>
          </a:xfr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3817076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5302960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9176278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3050"/>
            <a:ext cx="3141985" cy="1162050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algn="l">
              <a:defRPr lang="es-CO" sz="2000" b="1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317430" cy="5964262"/>
          </a:xfrm>
        </p:spPr>
        <p:txBody>
          <a:bodyPr/>
          <a:lstStyle>
            <a:lvl1pPr marL="34290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742950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Haga clic para modificar el estilo de texto del patrón</a:t>
            </a:r>
          </a:p>
          <a:p>
            <a:pPr marL="342900" lvl="1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Segundo nivel</a:t>
            </a:r>
          </a:p>
          <a:p>
            <a:pPr marL="342900" lvl="2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Tercer nivel</a:t>
            </a:r>
          </a:p>
          <a:p>
            <a:pPr marL="342900" lvl="3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Cuarto nivel</a:t>
            </a:r>
          </a:p>
          <a:p>
            <a:pPr marL="342900" lvl="4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Quinto nivel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23528" y="1435100"/>
            <a:ext cx="3141985" cy="478014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499734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1904" y="4736505"/>
            <a:ext cx="5486400" cy="566738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s-CO" sz="2000" b="1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1904" y="548680"/>
            <a:ext cx="5486400" cy="40472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1904" y="5303243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0438305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DEA57-DEEF-4918-A208-449DA545727C}" type="datetimeFigureOut">
              <a:rPr lang="es-CO" smtClean="0"/>
              <a:pPr/>
              <a:t>12/03/2018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F5346-27B3-4F4A-8A2D-2D29ABD4967D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7209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0" r:id="rId12"/>
    <p:sldLayoutId id="2147483652" r:id="rId13"/>
    <p:sldLayoutId id="2147483653" r:id="rId14"/>
    <p:sldLayoutId id="2147483654" r:id="rId15"/>
    <p:sldLayoutId id="2147483655" r:id="rId16"/>
    <p:sldLayoutId id="2147483658" r:id="rId17"/>
    <p:sldLayoutId id="2147483659" r:id="rId18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DEA57-DEEF-4918-A208-449DA545727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12/03/2018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F5346-27B3-4F4A-8A2D-2D29ABD4967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70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0.xml"/><Relationship Id="rId5" Type="http://schemas.microsoft.com/office/2007/relationships/hdphoto" Target="../media/hdphoto2.wdp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849067"/>
            <a:ext cx="7772400" cy="1362075"/>
          </a:xfrm>
        </p:spPr>
        <p:txBody>
          <a:bodyPr>
            <a:noAutofit/>
          </a:bodyPr>
          <a:lstStyle/>
          <a:p>
            <a:pPr algn="ctr"/>
            <a:r>
              <a:rPr lang="es-CO" sz="2400" dirty="0">
                <a:latin typeface="Arial Narrow" pitchFamily="34" charset="0"/>
              </a:rPr>
              <a:t>Diciembre 06 de 2017</a:t>
            </a:r>
            <a:br>
              <a:rPr lang="es-CO" sz="2400" dirty="0">
                <a:latin typeface="Arial Narrow" pitchFamily="34" charset="0"/>
              </a:rPr>
            </a:br>
            <a:endParaRPr lang="es-CO" sz="2400" dirty="0"/>
          </a:p>
        </p:txBody>
      </p:sp>
      <p:sp>
        <p:nvSpPr>
          <p:cNvPr id="3" name="2 Subtítulo"/>
          <p:cNvSpPr>
            <a:spLocks noGrp="1"/>
          </p:cNvSpPr>
          <p:nvPr>
            <p:ph type="body" idx="1"/>
          </p:nvPr>
        </p:nvSpPr>
        <p:spPr>
          <a:xfrm>
            <a:off x="722313" y="2060848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s-CO" sz="3600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ESTUDIO DE INCAPACIDADES DE SALUD Y RIESGOS LABORALES</a:t>
            </a:r>
            <a:endParaRPr lang="es-CO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74514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Frecuencia y Número de casos Riesgos Laborales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413792" y="1346879"/>
            <a:ext cx="3294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 observa un comportamiento relativamente estable en la frecuencia de siniestros de incapacidades temporales.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283185" y="754843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Frecuencia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97869" y="2989366"/>
            <a:ext cx="4355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Número total de casos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653844" y="1289044"/>
          <a:ext cx="4274132" cy="2383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/>
          <p:cNvGraphicFramePr/>
          <p:nvPr>
            <p:extLst/>
          </p:nvPr>
        </p:nvGraphicFramePr>
        <p:xfrm>
          <a:off x="-22651" y="3457736"/>
          <a:ext cx="4877780" cy="2948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032541D1-6C39-4C8D-913B-A9559E72C076}"/>
              </a:ext>
            </a:extLst>
          </p:cNvPr>
          <p:cNvSpPr txBox="1"/>
          <p:nvPr/>
        </p:nvSpPr>
        <p:spPr>
          <a:xfrm>
            <a:off x="4877780" y="4169807"/>
            <a:ext cx="3744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acuerdo con el análisis del total de casos se observa una tendencia creciente en la cantidad de incapacidades desde el 2014. Con una estabilización hacia el final.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8661FFD-6FD8-42F5-A54E-64B43B6E29A7}"/>
              </a:ext>
            </a:extLst>
          </p:cNvPr>
          <p:cNvSpPr/>
          <p:nvPr/>
        </p:nvSpPr>
        <p:spPr>
          <a:xfrm>
            <a:off x="1925" y="6129425"/>
            <a:ext cx="24739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Miles de casos</a:t>
            </a:r>
          </a:p>
        </p:txBody>
      </p:sp>
    </p:spTree>
    <p:extLst>
      <p:ext uri="{BB962C8B-B14F-4D97-AF65-F5344CB8AC3E}">
        <p14:creationId xmlns:p14="http://schemas.microsoft.com/office/powerpoint/2010/main" val="118243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Frecuencia y Número de casos Origen Común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413792" y="1346879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diferencia del ramo de Riesgos Laborales, en el sistema de salud se observa un comportamiento creciente de la frecuencia de siniestros. 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084168" y="840511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Frecuencia *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97869" y="2989366"/>
            <a:ext cx="4355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Número total de casos</a:t>
            </a:r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653844" y="1289044"/>
          <a:ext cx="4274132" cy="2383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/>
          <p:cNvGraphicFramePr/>
          <p:nvPr>
            <p:extLst/>
          </p:nvPr>
        </p:nvGraphicFramePr>
        <p:xfrm>
          <a:off x="-22651" y="3457736"/>
          <a:ext cx="4877780" cy="2948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032541D1-6C39-4C8D-913B-A9559E72C076}"/>
              </a:ext>
            </a:extLst>
          </p:cNvPr>
          <p:cNvSpPr txBox="1"/>
          <p:nvPr/>
        </p:nvSpPr>
        <p:spPr>
          <a:xfrm>
            <a:off x="4918701" y="4301782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Existe una tendencia creciente en la cantidad  de incapacidades reportada al sistema.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8661FFD-6FD8-42F5-A54E-64B43B6E29A7}"/>
              </a:ext>
            </a:extLst>
          </p:cNvPr>
          <p:cNvSpPr/>
          <p:nvPr/>
        </p:nvSpPr>
        <p:spPr>
          <a:xfrm>
            <a:off x="1925" y="6129425"/>
            <a:ext cx="247393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Miles de casos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BD5241B-E857-408B-B40C-AEFC7031DCBC}"/>
              </a:ext>
            </a:extLst>
          </p:cNvPr>
          <p:cNvSpPr/>
          <p:nvPr/>
        </p:nvSpPr>
        <p:spPr>
          <a:xfrm>
            <a:off x="5002921" y="3769697"/>
            <a:ext cx="3575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 El denominador son todos los afiliados incluyendo los beneficiarios</a:t>
            </a:r>
          </a:p>
        </p:txBody>
      </p:sp>
    </p:spTree>
    <p:extLst>
      <p:ext uri="{BB962C8B-B14F-4D97-AF65-F5344CB8AC3E}">
        <p14:creationId xmlns:p14="http://schemas.microsoft.com/office/powerpoint/2010/main" val="4283689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Costo total y promedio de los siniestros </a:t>
            </a:r>
            <a:br>
              <a:rPr lang="es-CO" dirty="0"/>
            </a:br>
            <a:r>
              <a:rPr lang="es-CO" dirty="0"/>
              <a:t>Riesgos Laborales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413792" y="1346879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 observa un comportamiento creciente del costo medio durante los últimos años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228184" y="88893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Costo medio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97869" y="2989366"/>
            <a:ext cx="4355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Costo total de los siniestros por año</a:t>
            </a:r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653844" y="1289044"/>
          <a:ext cx="4274132" cy="2383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/>
          <p:cNvGraphicFramePr/>
          <p:nvPr>
            <p:extLst/>
          </p:nvPr>
        </p:nvGraphicFramePr>
        <p:xfrm>
          <a:off x="-22651" y="3457736"/>
          <a:ext cx="4877780" cy="2948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032541D1-6C39-4C8D-913B-A9559E72C076}"/>
              </a:ext>
            </a:extLst>
          </p:cNvPr>
          <p:cNvSpPr txBox="1"/>
          <p:nvPr/>
        </p:nvSpPr>
        <p:spPr>
          <a:xfrm>
            <a:off x="4877780" y="4169807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 igual que en el costo medio se observa una tendencia creciente en el costo total de los siniestros.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A7F89774-7D20-484C-9E36-A07AECD4E1DA}"/>
              </a:ext>
            </a:extLst>
          </p:cNvPr>
          <p:cNvSpPr/>
          <p:nvPr/>
        </p:nvSpPr>
        <p:spPr>
          <a:xfrm>
            <a:off x="1925" y="6129425"/>
            <a:ext cx="247393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Miles de millones de pesos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9F86167-A112-420F-8C1F-07035DBF6182}"/>
              </a:ext>
            </a:extLst>
          </p:cNvPr>
          <p:cNvSpPr/>
          <p:nvPr/>
        </p:nvSpPr>
        <p:spPr>
          <a:xfrm>
            <a:off x="4991218" y="3672851"/>
            <a:ext cx="247393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Millones de pesos</a:t>
            </a:r>
          </a:p>
        </p:txBody>
      </p:sp>
    </p:spTree>
    <p:extLst>
      <p:ext uri="{BB962C8B-B14F-4D97-AF65-F5344CB8AC3E}">
        <p14:creationId xmlns:p14="http://schemas.microsoft.com/office/powerpoint/2010/main" val="892376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Costo total y promedio de los siniestros Origen Común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413792" y="1346879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 costo medio sigue un comportamiento creciente desde el año 2014.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283185" y="754843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Costo medio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97869" y="2989366"/>
            <a:ext cx="4355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Costo total por año</a:t>
            </a:r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653844" y="1289044"/>
          <a:ext cx="4274132" cy="2383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/>
          <p:cNvGraphicFramePr/>
          <p:nvPr>
            <p:extLst/>
          </p:nvPr>
        </p:nvGraphicFramePr>
        <p:xfrm>
          <a:off x="-22651" y="3457736"/>
          <a:ext cx="4877780" cy="2948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032541D1-6C39-4C8D-913B-A9559E72C076}"/>
              </a:ext>
            </a:extLst>
          </p:cNvPr>
          <p:cNvSpPr txBox="1"/>
          <p:nvPr/>
        </p:nvSpPr>
        <p:spPr>
          <a:xfrm>
            <a:off x="4877780" y="4169807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acuerdo con el análisis del total de casos se observa una tendencia creciente en el costo de incapacidades desde el 2014.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8661FFD-6FD8-42F5-A54E-64B43B6E29A7}"/>
              </a:ext>
            </a:extLst>
          </p:cNvPr>
          <p:cNvSpPr/>
          <p:nvPr/>
        </p:nvSpPr>
        <p:spPr>
          <a:xfrm>
            <a:off x="1925" y="6129425"/>
            <a:ext cx="247393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Miles de millones de pesos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A43E7311-E2BE-4F28-A660-D639B7AE6FE6}"/>
              </a:ext>
            </a:extLst>
          </p:cNvPr>
          <p:cNvSpPr/>
          <p:nvPr/>
        </p:nvSpPr>
        <p:spPr>
          <a:xfrm>
            <a:off x="4991218" y="3672851"/>
            <a:ext cx="247393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Millones de pesos</a:t>
            </a:r>
          </a:p>
        </p:txBody>
      </p:sp>
    </p:spTree>
    <p:extLst>
      <p:ext uri="{BB962C8B-B14F-4D97-AF65-F5344CB8AC3E}">
        <p14:creationId xmlns:p14="http://schemas.microsoft.com/office/powerpoint/2010/main" val="841026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Siniestralidad IT en Riesgos Laborales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575556" y="5362534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general se observa que la siniestralidad promedio está alrededor del 11%, la mayor parte de la explicación se debe a un costo promedio más alto en las incapacidades reportadas al Sistema de Riesgos Laborales.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8B2054EC-CBC5-4B4B-89AE-BF0B853382FF}"/>
              </a:ext>
            </a:extLst>
          </p:cNvPr>
          <p:cNvGraphicFramePr/>
          <p:nvPr>
            <p:extLst/>
          </p:nvPr>
        </p:nvGraphicFramePr>
        <p:xfrm>
          <a:off x="575556" y="1196752"/>
          <a:ext cx="842493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509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Siniestralidad IT en Origen Común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575556" y="567707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general se observa que la siniestralidad en promedio está alrededor del 3%.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8B2054EC-CBC5-4B4B-89AE-BF0B853382FF}"/>
              </a:ext>
            </a:extLst>
          </p:cNvPr>
          <p:cNvGraphicFramePr/>
          <p:nvPr>
            <p:extLst/>
          </p:nvPr>
        </p:nvGraphicFramePr>
        <p:xfrm>
          <a:off x="755576" y="1196752"/>
          <a:ext cx="824491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3154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C4DB63-7983-44A5-A29C-2DC5F17EB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Probabilidad de incapacitarse más de x días</a:t>
            </a:r>
            <a:endParaRPr lang="es-ES" dirty="0"/>
          </a:p>
        </p:txBody>
      </p:sp>
      <p:pic>
        <p:nvPicPr>
          <p:cNvPr id="2050" name="Imagen 4" descr="image002">
            <a:extLst>
              <a:ext uri="{FF2B5EF4-FFF2-40B4-BE49-F238E27FC236}">
                <a16:creationId xmlns:a16="http://schemas.microsoft.com/office/drawing/2014/main" id="{03BDE3F7-9328-4621-9042-1993FCD574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958"/>
          <a:stretch/>
        </p:blipFill>
        <p:spPr bwMode="auto">
          <a:xfrm>
            <a:off x="5612" y="3438536"/>
            <a:ext cx="4716016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45CBF08-F797-4210-A26C-7970DC101BC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7416" y="792088"/>
          <a:ext cx="3972576" cy="2708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6288">
                  <a:extLst>
                    <a:ext uri="{9D8B030D-6E8A-4147-A177-3AD203B41FA5}">
                      <a16:colId xmlns:a16="http://schemas.microsoft.com/office/drawing/2014/main" val="3020267636"/>
                    </a:ext>
                  </a:extLst>
                </a:gridCol>
                <a:gridCol w="1986288">
                  <a:extLst>
                    <a:ext uri="{9D8B030D-6E8A-4147-A177-3AD203B41FA5}">
                      <a16:colId xmlns:a16="http://schemas.microsoft.com/office/drawing/2014/main" val="1870753246"/>
                    </a:ext>
                  </a:extLst>
                </a:gridCol>
              </a:tblGrid>
              <a:tr h="30200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Riesgos Laborales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969613"/>
                  </a:ext>
                </a:extLst>
              </a:tr>
              <a:tr h="59486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Días de incapacidad</a:t>
                      </a:r>
                      <a:endParaRPr lang="es-ES" sz="1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Probabilidad</a:t>
                      </a:r>
                      <a:endParaRPr lang="es-ES" sz="1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744038"/>
                  </a:ext>
                </a:extLst>
              </a:tr>
              <a:tr h="302008">
                <a:tc>
                  <a:txBody>
                    <a:bodyPr/>
                    <a:lstStyle/>
                    <a:p>
                      <a:pPr algn="l" fontAlgn="b"/>
                      <a:r>
                        <a:rPr lang="es-ES" sz="1900" b="1" u="none" strike="noStrike" dirty="0">
                          <a:effectLst/>
                        </a:rPr>
                        <a:t>1-10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900" b="1" u="none" strike="noStrike" dirty="0">
                          <a:effectLst/>
                        </a:rPr>
                        <a:t>74%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8513731"/>
                  </a:ext>
                </a:extLst>
              </a:tr>
              <a:tr h="302008">
                <a:tc>
                  <a:txBody>
                    <a:bodyPr/>
                    <a:lstStyle/>
                    <a:p>
                      <a:pPr algn="l" fontAlgn="b"/>
                      <a:r>
                        <a:rPr lang="es-ES" sz="1900" b="1" u="none" strike="noStrike" dirty="0">
                          <a:effectLst/>
                        </a:rPr>
                        <a:t>10-30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900" b="1" u="none" strike="noStrike" dirty="0">
                          <a:effectLst/>
                        </a:rPr>
                        <a:t>14%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7604447"/>
                  </a:ext>
                </a:extLst>
              </a:tr>
              <a:tr h="302008">
                <a:tc>
                  <a:txBody>
                    <a:bodyPr/>
                    <a:lstStyle/>
                    <a:p>
                      <a:pPr algn="l" fontAlgn="b"/>
                      <a:r>
                        <a:rPr lang="es-ES" sz="1900" b="1" u="none" strike="noStrike">
                          <a:effectLst/>
                        </a:rPr>
                        <a:t>30-90</a:t>
                      </a:r>
                      <a:endParaRPr lang="es-ES" sz="1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900" b="1" u="none" strike="noStrike" dirty="0">
                          <a:effectLst/>
                        </a:rPr>
                        <a:t>8%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88600664"/>
                  </a:ext>
                </a:extLst>
              </a:tr>
              <a:tr h="302008">
                <a:tc>
                  <a:txBody>
                    <a:bodyPr/>
                    <a:lstStyle/>
                    <a:p>
                      <a:pPr algn="l" fontAlgn="b"/>
                      <a:r>
                        <a:rPr lang="es-ES" sz="1900" b="1" u="none" strike="noStrike">
                          <a:effectLst/>
                        </a:rPr>
                        <a:t>90-180</a:t>
                      </a:r>
                      <a:endParaRPr lang="es-ES" sz="1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900" b="1" u="none" strike="noStrike" dirty="0">
                          <a:effectLst/>
                        </a:rPr>
                        <a:t>2%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5091355"/>
                  </a:ext>
                </a:extLst>
              </a:tr>
              <a:tr h="302008">
                <a:tc>
                  <a:txBody>
                    <a:bodyPr/>
                    <a:lstStyle/>
                    <a:p>
                      <a:pPr algn="l" fontAlgn="b"/>
                      <a:r>
                        <a:rPr lang="es-ES" sz="1900" b="1" u="none" strike="noStrike">
                          <a:effectLst/>
                        </a:rPr>
                        <a:t>+180</a:t>
                      </a:r>
                      <a:endParaRPr lang="es-ES" sz="1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900" b="1" u="none" strike="noStrike" dirty="0">
                          <a:effectLst/>
                        </a:rPr>
                        <a:t>2%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8715384"/>
                  </a:ext>
                </a:extLst>
              </a:tr>
              <a:tr h="302008">
                <a:tc>
                  <a:txBody>
                    <a:bodyPr/>
                    <a:lstStyle/>
                    <a:p>
                      <a:pPr algn="l" fontAlgn="b"/>
                      <a:r>
                        <a:rPr lang="es-E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2017090"/>
                  </a:ext>
                </a:extLst>
              </a:tr>
            </a:tbl>
          </a:graphicData>
        </a:graphic>
      </p:graphicFrame>
      <p:pic>
        <p:nvPicPr>
          <p:cNvPr id="5" name="Imagen 4" descr="image001">
            <a:extLst>
              <a:ext uri="{FF2B5EF4-FFF2-40B4-BE49-F238E27FC236}">
                <a16:creationId xmlns:a16="http://schemas.microsoft.com/office/drawing/2014/main" id="{646E746D-A892-443F-A9AB-893E6EAD3C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217"/>
          <a:stretch/>
        </p:blipFill>
        <p:spPr bwMode="auto">
          <a:xfrm>
            <a:off x="4721628" y="3501008"/>
            <a:ext cx="4406077" cy="330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D59AB96F-56D0-47E1-ABAE-29A9FDF8AD0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88462" y="980728"/>
          <a:ext cx="3672408" cy="20081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6204">
                  <a:extLst>
                    <a:ext uri="{9D8B030D-6E8A-4147-A177-3AD203B41FA5}">
                      <a16:colId xmlns:a16="http://schemas.microsoft.com/office/drawing/2014/main" val="4054141827"/>
                    </a:ext>
                  </a:extLst>
                </a:gridCol>
                <a:gridCol w="1836204">
                  <a:extLst>
                    <a:ext uri="{9D8B030D-6E8A-4147-A177-3AD203B41FA5}">
                      <a16:colId xmlns:a16="http://schemas.microsoft.com/office/drawing/2014/main" val="2684256957"/>
                    </a:ext>
                  </a:extLst>
                </a:gridCol>
              </a:tblGrid>
              <a:tr h="29973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Origen Común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030658"/>
                  </a:ext>
                </a:extLst>
              </a:tr>
              <a:tr h="64286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Días de incapacidad</a:t>
                      </a:r>
                      <a:endParaRPr lang="es-ES" sz="1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Probabilidad</a:t>
                      </a:r>
                      <a:endParaRPr lang="es-ES" sz="1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160976"/>
                  </a:ext>
                </a:extLst>
              </a:tr>
              <a:tr h="355175">
                <a:tc>
                  <a:txBody>
                    <a:bodyPr/>
                    <a:lstStyle/>
                    <a:p>
                      <a:pPr algn="l" fontAlgn="b"/>
                      <a:r>
                        <a:rPr lang="es-ES" sz="1900" b="1" u="none" strike="noStrike" dirty="0">
                          <a:effectLst/>
                        </a:rPr>
                        <a:t>1-10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900" b="1" u="none" strike="noStrike" dirty="0">
                          <a:effectLst/>
                        </a:rPr>
                        <a:t>69%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3248048"/>
                  </a:ext>
                </a:extLst>
              </a:tr>
              <a:tr h="355175">
                <a:tc>
                  <a:txBody>
                    <a:bodyPr/>
                    <a:lstStyle/>
                    <a:p>
                      <a:pPr algn="l" fontAlgn="b"/>
                      <a:r>
                        <a:rPr lang="es-ES" sz="1900" b="1" u="none" strike="noStrike" dirty="0">
                          <a:effectLst/>
                        </a:rPr>
                        <a:t>10-30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900" b="1" u="none" strike="noStrike" dirty="0">
                          <a:effectLst/>
                        </a:rPr>
                        <a:t>29%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4072541"/>
                  </a:ext>
                </a:extLst>
              </a:tr>
              <a:tr h="355175">
                <a:tc>
                  <a:txBody>
                    <a:bodyPr/>
                    <a:lstStyle/>
                    <a:p>
                      <a:pPr algn="l" fontAlgn="b"/>
                      <a:r>
                        <a:rPr lang="es-ES" sz="1900" b="1" u="none" strike="noStrike" dirty="0">
                          <a:effectLst/>
                        </a:rPr>
                        <a:t>Mayor a 30 días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900" b="1" u="none" strike="noStrike" dirty="0">
                          <a:effectLst/>
                        </a:rPr>
                        <a:t>1%</a:t>
                      </a:r>
                      <a:endParaRPr lang="es-E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3213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827853"/>
      </p:ext>
    </p:extLst>
  </p:cSld>
  <p:clrMapOvr>
    <a:masterClrMapping/>
  </p:clrMapOvr>
</p:sld>
</file>

<file path=ppt/theme/theme1.xml><?xml version="1.0" encoding="utf-8"?>
<a:theme xmlns:a="http://schemas.openxmlformats.org/drawingml/2006/main" name="ColoresFasecolda">
  <a:themeElements>
    <a:clrScheme name="Centrado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>
          <a:reflection blurRad="6350" stA="50000" endA="300" endPos="38500" dist="50800" dir="5400000" sy="-100000" algn="bl" rotWithShape="0"/>
        </a:effectLst>
      </a:spPr>
      <a:bodyPr rtlCol="0" anchor="t"/>
      <a:lstStyle>
        <a:defPPr>
          <a:defRPr sz="1350" dirty="0" smtClean="0">
            <a:ln w="0"/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002">
          <a:schemeClr val="lt2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>
          <a:reflection blurRad="6350" stA="50000" endA="300" endPos="38500" dist="50800" dir="5400000" sy="-100000" algn="bl" rotWithShape="0"/>
        </a:effectLst>
      </a:spPr>
      <a:bodyPr rtlCol="0" anchor="t"/>
      <a:lstStyle>
        <a:defPPr>
          <a:defRPr sz="1350" dirty="0" smtClean="0">
            <a:ln w="0"/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002">
          <a:schemeClr val="lt2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9F1A948B3EA8E49B02D8FDCAF75D5B6" ma:contentTypeVersion="1" ma:contentTypeDescription="Crear nuevo documento." ma:contentTypeScope="" ma:versionID="03916c7a3281c525f87001d47fec2859">
  <xsd:schema xmlns:xsd="http://www.w3.org/2001/XMLSchema" xmlns:xs="http://www.w3.org/2001/XMLSchema" xmlns:p="http://schemas.microsoft.com/office/2006/metadata/properties" xmlns:ns3="bb3515d3-3bde-425c-bb94-5749397b72ec" targetNamespace="http://schemas.microsoft.com/office/2006/metadata/properties" ma:root="true" ma:fieldsID="7ab0794a7fa9442d2bb7ca3818ff636a" ns3:_="">
    <xsd:import namespace="bb3515d3-3bde-425c-bb94-5749397b72ec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3515d3-3bde-425c-bb94-5749397b72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E169CF-6FC4-4240-9B90-CB4719BF70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A7E652-2BF5-4FEF-A52D-8C44861A39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3515d3-3bde-425c-bb94-5749397b72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89E121-83C6-4139-9AFC-02405CC5A1AE}">
  <ds:schemaRefs>
    <ds:schemaRef ds:uri="http://schemas.openxmlformats.org/package/2006/metadata/core-properties"/>
    <ds:schemaRef ds:uri="http://purl.org/dc/dcmitype/"/>
    <ds:schemaRef ds:uri="bb3515d3-3bde-425c-bb94-5749397b72ec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ColoresFasecolda</Template>
  <TotalTime>27120</TotalTime>
  <Words>390</Words>
  <Application>Microsoft Office PowerPoint</Application>
  <PresentationFormat>Presentación en pantalla (4:3)</PresentationFormat>
  <Paragraphs>87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Arial Narrow</vt:lpstr>
      <vt:lpstr>Calibri</vt:lpstr>
      <vt:lpstr>ColoresFasecolda</vt:lpstr>
      <vt:lpstr>2_Tema de Office</vt:lpstr>
      <vt:lpstr>Diciembre 06 de 2017 </vt:lpstr>
      <vt:lpstr>Frecuencia y Número de casos Riesgos Laborales</vt:lpstr>
      <vt:lpstr>Frecuencia y Número de casos Origen Común</vt:lpstr>
      <vt:lpstr>Costo total y promedio de los siniestros  Riesgos Laborales</vt:lpstr>
      <vt:lpstr>Costo total y promedio de los siniestros Origen Común</vt:lpstr>
      <vt:lpstr>Siniestralidad IT en Riesgos Laborales</vt:lpstr>
      <vt:lpstr>Siniestralidad IT en Origen Común</vt:lpstr>
      <vt:lpstr>Probabilidad de incapacitarse más de x días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María Claudia Cuevas M.</dc:creator>
  <cp:lastModifiedBy>Claudia Marcela Rojas Chacon</cp:lastModifiedBy>
  <cp:revision>2039</cp:revision>
  <dcterms:created xsi:type="dcterms:W3CDTF">2014-04-22T15:18:16Z</dcterms:created>
  <dcterms:modified xsi:type="dcterms:W3CDTF">2018-03-12T14:53:47Z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0x01010069F1A948B3EA8E49B02D8FDCAF75D5B6</vt:lpwstr>
  </property>
  <property fmtid="{D5CDD505-2E9C-101B-9397-08002B2CF9AE}" pid="3" name="IsMyDocuments">
    <vt:bool>true</vt:bool>
  </property>
</Properties>
</file>